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embeddedFontLst>
    <p:embeddedFont>
      <p:font typeface="Assistant" panose="020B0604020202020204" charset="-79"/>
      <p:regular r:id="rId21"/>
      <p:bold r:id="rId22"/>
    </p:embeddedFont>
    <p:embeddedFont>
      <p:font typeface="Assistant Medium" panose="020B0604020202020204" charset="-79"/>
      <p:regular r:id="rId23"/>
      <p:bold r:id="rId24"/>
    </p:embeddedFont>
    <p:embeddedFont>
      <p:font typeface="Assistant SemiBold" panose="020B0604020202020204" charset="-79"/>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9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ee13c61db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ee13c61db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efb6502c5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efb6502c5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efb6502c5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efb6502c5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ee13c61dbb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ee13c61dbb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ee13c61dbb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ee13c61dbb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15000"/>
              </a:lnSpc>
              <a:spcBef>
                <a:spcPts val="1200"/>
              </a:spcBef>
              <a:spcAft>
                <a:spcPts val="0"/>
              </a:spcAft>
              <a:buNone/>
            </a:pPr>
            <a:r>
              <a:rPr lang="iw" sz="1400">
                <a:solidFill>
                  <a:schemeClr val="dk1"/>
                </a:solidFill>
                <a:latin typeface="Assistant"/>
                <a:ea typeface="Assistant"/>
                <a:cs typeface="Assistant"/>
                <a:sym typeface="Assistant"/>
              </a:rPr>
              <a:t>זה הזמן לחשוב על חלופות….. حان الوقت للت</a:t>
            </a:r>
            <a:r>
              <a:rPr lang="iw" sz="1200">
                <a:solidFill>
                  <a:schemeClr val="dk1"/>
                </a:solidFill>
                <a:latin typeface="Assistant"/>
                <a:ea typeface="Assistant"/>
                <a:cs typeface="Assistant"/>
                <a:sym typeface="Assistant"/>
              </a:rPr>
              <a:t>فكير في البد</a:t>
            </a:r>
            <a:endParaRPr sz="1200">
              <a:solidFill>
                <a:schemeClr val="dk1"/>
              </a:solidFill>
              <a:latin typeface="Assistant"/>
              <a:ea typeface="Assistant"/>
              <a:cs typeface="Assistant"/>
              <a:sym typeface="Assistant"/>
            </a:endParaRPr>
          </a:p>
          <a:p>
            <a:pPr marL="0" lvl="0" indent="0" algn="r" rtl="1">
              <a:lnSpc>
                <a:spcPct val="115000"/>
              </a:lnSpc>
              <a:spcBef>
                <a:spcPts val="1200"/>
              </a:spcBef>
              <a:spcAft>
                <a:spcPts val="1200"/>
              </a:spcAft>
              <a:buNone/>
            </a:pPr>
            <a:r>
              <a:rPr lang="iw" sz="1200">
                <a:solidFill>
                  <a:schemeClr val="dk1"/>
                </a:solidFill>
                <a:latin typeface="Assistant"/>
                <a:ea typeface="Assistant"/>
                <a:cs typeface="Assistant"/>
                <a:sym typeface="Assistant"/>
              </a:rPr>
              <a:t>ائل </a:t>
            </a:r>
            <a:r>
              <a:rPr lang="iw" sz="1200"/>
              <a:t>ק</a:t>
            </a:r>
            <a:r>
              <a:rPr lang="iw"/>
              <a:t>ראנו יחד את הקוד האתי, תיארן ופרשתן בקבוצות והנה הגיע הזמן לחשוב על חלופות, ומכיוון שאתן נמצאות בסדנת הגלגל הענק של התיעודף אז גם נרכב יחד על הגלגל הענק של החלופות, נבקש מכן לעמוד במעגול , וכל אחת בתור שלה תציג חלופה אחת שהיא מציעה כדי להפוך את התיעוד לתיעוד מלמד יותר, משהו שהיא יכולה לאמץ או להמליץ למנחה אחרת . אם אין לכן בראש חלופה אתן יכולות לקחת חלופה אחרת ולפתח אותה יותר, ונתחיל בסבב ונמשיך … ( אם הקבוצה גדולה אפשר לפנות לקבוצה ולשאול אותן איך נראה להן יותר טוב לעשות את זה אפשר שני מעגלים.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ee13c61db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ee13c61db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iw" sz="800" b="1">
                <a:solidFill>
                  <a:schemeClr val="dk1"/>
                </a:solidFill>
              </a:rPr>
              <a:t>יושבות במעגל אחרי שכל אחת כתבה את החלופה, ואנחנו מכריזים מעבירים לצד שמאל וכותבים יתרון אחד לחלופה, מעבירים עוד וכותבים חסרון וכך הלאה </a:t>
            </a:r>
            <a:r>
              <a:rPr lang="iw" sz="2500" b="1">
                <a:solidFill>
                  <a:schemeClr val="dk1"/>
                </a:solidFill>
              </a:rPr>
              <a:t> </a:t>
            </a:r>
            <a:r>
              <a:rPr lang="iw"/>
              <a:t>מעבירות הלאה ואנחנו כריזות או חסרון ואו יתרון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ef1d690e2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ef1d690e2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f0022ff8f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g3f0022ff8f8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ee13c61dbb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ee13c61db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ee13c61db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ee13c61db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iw">
                <a:solidFill>
                  <a:schemeClr val="dk1"/>
                </a:solidFill>
              </a:rPr>
              <a:t>בעבודת הליווי וההנחיה נוצר כל הזמן ידע מקצועי – תובנות, החלטות, דילמות, מהלכים, הצלחות ואתגרים. חלק גדול מהידע הזה נשאר ידע סמוי – ידע שנמצא בראש, בניסיון ובאינטואיציה של המלווה או המורה המובילה, ולכן קשה לשתף בו, ללמוד ממנו או להעביר אותו לאחרים.</a:t>
            </a:r>
            <a:endParaRPr>
              <a:solidFill>
                <a:schemeClr val="dk1"/>
              </a:solidFill>
            </a:endParaRPr>
          </a:p>
          <a:p>
            <a:pPr marL="0" lvl="0" indent="0" algn="r" rtl="1">
              <a:spcBef>
                <a:spcPts val="0"/>
              </a:spcBef>
              <a:spcAft>
                <a:spcPts val="0"/>
              </a:spcAft>
              <a:buNone/>
            </a:pPr>
            <a:r>
              <a:rPr lang="iw">
                <a:solidFill>
                  <a:schemeClr val="dk1"/>
                </a:solidFill>
              </a:rPr>
              <a:t>בהשקפה אנו שואפים להפוך כמה שיותר ידע סמוי לידע גלוי – ידע שניתן לתעד, להתבונן בו, לשוחח עליו וללמוד ממנו. אחת הדרכים המרכזיות לעשות זאת היא באמצעות תיעוד. </a:t>
            </a:r>
            <a:endParaRPr>
              <a:solidFill>
                <a:schemeClr val="dk1"/>
              </a:solidFill>
            </a:endParaRPr>
          </a:p>
          <a:p>
            <a:pPr marL="0" lvl="0" indent="0" algn="r" rtl="1">
              <a:spcBef>
                <a:spcPts val="0"/>
              </a:spcBef>
              <a:spcAft>
                <a:spcPts val="0"/>
              </a:spcAft>
              <a:buClr>
                <a:schemeClr val="dk1"/>
              </a:buClr>
              <a:buSzPts val="1100"/>
              <a:buFont typeface="Arial"/>
              <a:buNone/>
            </a:pPr>
            <a:r>
              <a:rPr lang="iw">
                <a:solidFill>
                  <a:schemeClr val="dk1"/>
                </a:solidFill>
              </a:rPr>
              <a:t>ומכיוון שאנחנו יודעות עד כמה התיעוד הוא משימה לא פשוטה והיא ממש מעצבנת אנחנו נתחיל מהפעילות הזו … שתיעוד מעצבן אותי …. </a:t>
            </a:r>
            <a:endParaRPr>
              <a:solidFill>
                <a:schemeClr val="dk1"/>
              </a:solidFill>
            </a:endParaRPr>
          </a:p>
          <a:p>
            <a:pPr marL="0" lvl="0" indent="0" algn="r"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ef48bf3942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ef48bf3942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ef48bf3942_1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ef48bf3942_1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ee13c61dbb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ee13c61db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ee13c61db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ee13c61db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ef48bf3942_1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ef48bf3942_1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ee13c61dbb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ee13c61db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ee13c61dbb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ee13c61db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enerated (g3ef48bf3942_15_0)">
  <p:cSld name="Generated (g3ef48bf3942_15_0)">
    <p:spTree>
      <p:nvGrpSpPr>
        <p:cNvPr id="1"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5"/>
        <p:cNvGrpSpPr/>
        <p:nvPr/>
      </p:nvGrpSpPr>
      <p:grpSpPr>
        <a:xfrm>
          <a:off x="0" y="0"/>
          <a:ext cx="0" cy="0"/>
          <a:chOff x="0" y="0"/>
          <a:chExt cx="0" cy="0"/>
        </a:xfrm>
      </p:grpSpPr>
      <p:sp>
        <p:nvSpPr>
          <p:cNvPr id="56" name="Google Shape;56;p1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7" name="Google Shape;57;p1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8" name="Google Shape;5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9"/>
        <p:cNvGrpSpPr/>
        <p:nvPr/>
      </p:nvGrpSpPr>
      <p:grpSpPr>
        <a:xfrm>
          <a:off x="0" y="0"/>
          <a:ext cx="0" cy="0"/>
          <a:chOff x="0" y="0"/>
          <a:chExt cx="0" cy="0"/>
        </a:xfrm>
      </p:grpSpPr>
      <p:sp>
        <p:nvSpPr>
          <p:cNvPr id="60" name="Google Shape;60;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1" name="Google Shape;61;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4" name="Google Shape;64;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5" name="Google Shape;65;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6"/>
        <p:cNvGrpSpPr/>
        <p:nvPr/>
      </p:nvGrpSpPr>
      <p:grpSpPr>
        <a:xfrm>
          <a:off x="0" y="0"/>
          <a:ext cx="0" cy="0"/>
          <a:chOff x="0" y="0"/>
          <a:chExt cx="0" cy="0"/>
        </a:xfrm>
      </p:grpSpPr>
      <p:sp>
        <p:nvSpPr>
          <p:cNvPr id="67" name="Google Shape;67;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8" name="Google Shape;68;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9" name="Google Shape;69;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0" name="Google Shape;70;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3" name="Google Shape;73;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6" name="Google Shape;76;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7" name="Google Shape;77;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80" name="Google Shape;80;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4" name="Google Shape;84;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5" name="Google Shape;85;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6" name="Google Shape;8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7"/>
        <p:cNvGrpSpPr/>
        <p:nvPr/>
      </p:nvGrpSpPr>
      <p:grpSpPr>
        <a:xfrm>
          <a:off x="0" y="0"/>
          <a:ext cx="0" cy="0"/>
          <a:chOff x="0" y="0"/>
          <a:chExt cx="0" cy="0"/>
        </a:xfrm>
      </p:grpSpPr>
      <p:sp>
        <p:nvSpPr>
          <p:cNvPr id="88" name="Google Shape;88;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9" name="Google Shape;89;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0"/>
        <p:cNvGrpSpPr/>
        <p:nvPr/>
      </p:nvGrpSpPr>
      <p:grpSpPr>
        <a:xfrm>
          <a:off x="0" y="0"/>
          <a:ext cx="0" cy="0"/>
          <a:chOff x="0" y="0"/>
          <a:chExt cx="0" cy="0"/>
        </a:xfrm>
      </p:grpSpPr>
      <p:sp>
        <p:nvSpPr>
          <p:cNvPr id="91" name="Google Shape;91;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2" name="Google Shape;92;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3" name="Google Shape;9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4"/>
        <p:cNvGrpSpPr/>
        <p:nvPr/>
      </p:nvGrpSpPr>
      <p:grpSpPr>
        <a:xfrm>
          <a:off x="0" y="0"/>
          <a:ext cx="0" cy="0"/>
          <a:chOff x="0" y="0"/>
          <a:chExt cx="0" cy="0"/>
        </a:xfrm>
      </p:grpSpPr>
      <p:sp>
        <p:nvSpPr>
          <p:cNvPr id="95" name="Google Shape;95;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3" name="Google Shape;53;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4" name="Google Shape;54;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w"/>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6"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pic>
        <p:nvPicPr>
          <p:cNvPr id="101" name="Google Shape;101;p26" title="צילום מסך 2026-06-20 235350.png"/>
          <p:cNvPicPr preferRelativeResize="0"/>
          <p:nvPr/>
        </p:nvPicPr>
        <p:blipFill>
          <a:blip r:embed="rId4">
            <a:alphaModFix/>
          </a:blip>
          <a:stretch>
            <a:fillRect/>
          </a:stretch>
        </p:blipFill>
        <p:spPr>
          <a:xfrm>
            <a:off x="4899002" y="3"/>
            <a:ext cx="4245000" cy="1037250"/>
          </a:xfrm>
          <a:prstGeom prst="rect">
            <a:avLst/>
          </a:prstGeom>
          <a:noFill/>
          <a:ln>
            <a:noFill/>
          </a:ln>
        </p:spPr>
      </p:pic>
      <p:sp>
        <p:nvSpPr>
          <p:cNvPr id="102" name="Google Shape;102;p26"/>
          <p:cNvSpPr txBox="1"/>
          <p:nvPr/>
        </p:nvSpPr>
        <p:spPr>
          <a:xfrm>
            <a:off x="-150" y="1883575"/>
            <a:ext cx="9144000" cy="1623000"/>
          </a:xfrm>
          <a:prstGeom prst="rect">
            <a:avLst/>
          </a:prstGeom>
          <a:solidFill>
            <a:schemeClr val="lt1"/>
          </a:solidFill>
          <a:ln>
            <a:noFill/>
          </a:ln>
        </p:spPr>
        <p:txBody>
          <a:bodyPr spcFirstLastPara="1" wrap="square" lIns="91425" tIns="91425" rIns="91425" bIns="91425" anchor="t" anchorCtr="0">
            <a:noAutofit/>
          </a:bodyPr>
          <a:lstStyle/>
          <a:p>
            <a:pPr marL="0" lvl="0" indent="0" algn="ctr" rtl="1">
              <a:lnSpc>
                <a:spcPct val="150000"/>
              </a:lnSpc>
              <a:spcBef>
                <a:spcPts val="0"/>
              </a:spcBef>
              <a:spcAft>
                <a:spcPts val="0"/>
              </a:spcAft>
              <a:buNone/>
            </a:pPr>
            <a:r>
              <a:rPr lang="iw" sz="4000" b="1" dirty="0">
                <a:solidFill>
                  <a:srgbClr val="0095D7"/>
                </a:solidFill>
                <a:latin typeface="Assistant"/>
                <a:ea typeface="Assistant"/>
                <a:cs typeface="Assistant"/>
                <a:sym typeface="Assistant"/>
              </a:rPr>
              <a:t>הגלגל הענק של התיעוד </a:t>
            </a:r>
            <a:endParaRPr sz="4000" b="1" dirty="0">
              <a:solidFill>
                <a:srgbClr val="0095D7"/>
              </a:solidFill>
              <a:latin typeface="Assistant"/>
              <a:ea typeface="Assistant"/>
              <a:cs typeface="Assistant"/>
              <a:sym typeface="Assistant"/>
            </a:endParaRPr>
          </a:p>
          <a:p>
            <a:pPr marL="0" lvl="0" indent="0" algn="ctr" rtl="1">
              <a:spcBef>
                <a:spcPts val="0"/>
              </a:spcBef>
              <a:spcAft>
                <a:spcPts val="0"/>
              </a:spcAft>
              <a:buNone/>
            </a:pPr>
            <a:r>
              <a:rPr lang="iw" sz="4000" b="1" dirty="0">
                <a:solidFill>
                  <a:srgbClr val="0095D7"/>
                </a:solidFill>
                <a:latin typeface="+mn-lt"/>
                <a:ea typeface="Assistant"/>
                <a:cs typeface="+mn-cs"/>
                <a:sym typeface="Assistant"/>
              </a:rPr>
              <a:t>دولاب التوثيق العملاق</a:t>
            </a:r>
            <a:endParaRPr sz="4000" b="1" dirty="0">
              <a:solidFill>
                <a:srgbClr val="0095D7"/>
              </a:solidFill>
              <a:latin typeface="+mn-lt"/>
              <a:ea typeface="Assistant"/>
              <a:cs typeface="+mn-cs"/>
              <a:sym typeface="Assistan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35"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83" name="Google Shape;183;p35"/>
          <p:cNvSpPr txBox="1"/>
          <p:nvPr/>
        </p:nvSpPr>
        <p:spPr>
          <a:xfrm>
            <a:off x="3028150" y="196025"/>
            <a:ext cx="5907900" cy="1053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3200" b="1">
                <a:solidFill>
                  <a:srgbClr val="0095D7"/>
                </a:solidFill>
                <a:latin typeface="Assistant"/>
                <a:ea typeface="Assistant"/>
                <a:cs typeface="+mn-cs"/>
                <a:sym typeface="Assistant"/>
              </a:rPr>
              <a:t>שלב 2 - פרשנות </a:t>
            </a:r>
            <a:endParaRPr sz="3200" b="1">
              <a:solidFill>
                <a:srgbClr val="0095D7"/>
              </a:solidFill>
              <a:latin typeface="Assistant"/>
              <a:ea typeface="Assistant"/>
              <a:cs typeface="+mn-cs"/>
              <a:sym typeface="Assistant"/>
            </a:endParaRPr>
          </a:p>
          <a:p>
            <a:pPr marL="0" lvl="0" indent="0" algn="r" rtl="1">
              <a:spcBef>
                <a:spcPts val="0"/>
              </a:spcBef>
              <a:spcAft>
                <a:spcPts val="0"/>
              </a:spcAft>
              <a:buNone/>
            </a:pPr>
            <a:r>
              <a:rPr lang="iw" sz="3200" b="1">
                <a:solidFill>
                  <a:srgbClr val="0095D7"/>
                </a:solidFill>
                <a:latin typeface="Assistant"/>
                <a:ea typeface="Assistant"/>
                <a:cs typeface="+mn-cs"/>
                <a:sym typeface="Assistant"/>
              </a:rPr>
              <a:t>المرحلة 2 - التحليل</a:t>
            </a:r>
            <a:r>
              <a:rPr lang="iw" sz="2900" b="1">
                <a:solidFill>
                  <a:schemeClr val="dk2"/>
                </a:solidFill>
                <a:latin typeface="Assistant"/>
                <a:ea typeface="Assistant"/>
                <a:cs typeface="+mn-cs"/>
                <a:sym typeface="Assistant"/>
              </a:rPr>
              <a:t> </a:t>
            </a:r>
            <a:endParaRPr sz="2900" b="1">
              <a:solidFill>
                <a:schemeClr val="dk2"/>
              </a:solidFill>
              <a:latin typeface="Assistant"/>
              <a:ea typeface="Assistant"/>
              <a:cs typeface="+mn-cs"/>
              <a:sym typeface="Assistant"/>
            </a:endParaRPr>
          </a:p>
        </p:txBody>
      </p:sp>
      <p:sp>
        <p:nvSpPr>
          <p:cNvPr id="184" name="Google Shape;184;p35"/>
          <p:cNvSpPr txBox="1"/>
          <p:nvPr/>
        </p:nvSpPr>
        <p:spPr>
          <a:xfrm>
            <a:off x="781200" y="1464900"/>
            <a:ext cx="7984200" cy="2846700"/>
          </a:xfrm>
          <a:prstGeom prst="rect">
            <a:avLst/>
          </a:prstGeom>
          <a:noFill/>
          <a:ln>
            <a:noFill/>
          </a:ln>
        </p:spPr>
        <p:txBody>
          <a:bodyPr spcFirstLastPara="1" wrap="square" lIns="91425" tIns="91425" rIns="91425" bIns="91425" anchor="t" anchorCtr="0">
            <a:noAutofit/>
          </a:bodyPr>
          <a:lstStyle/>
          <a:p>
            <a:pPr marL="0" lvl="0" indent="0" algn="r" rtl="1">
              <a:spcBef>
                <a:spcPts val="1800"/>
              </a:spcBef>
              <a:spcAft>
                <a:spcPts val="0"/>
              </a:spcAft>
              <a:buClr>
                <a:schemeClr val="dk1"/>
              </a:buClr>
              <a:buSzPts val="1100"/>
              <a:buFont typeface="Arial"/>
              <a:buNone/>
            </a:pPr>
            <a:r>
              <a:rPr lang="iw" sz="2400">
                <a:solidFill>
                  <a:schemeClr val="dk1"/>
                </a:solidFill>
                <a:latin typeface="Assistant"/>
                <a:ea typeface="Assistant"/>
                <a:cs typeface="+mn-cs"/>
                <a:sym typeface="Assistant"/>
              </a:rPr>
              <a:t>חלק ב'- </a:t>
            </a:r>
            <a:endParaRPr sz="2400">
              <a:solidFill>
                <a:schemeClr val="dk1"/>
              </a:solidFill>
              <a:latin typeface="Assistant"/>
              <a:ea typeface="Assistant"/>
              <a:cs typeface="+mn-cs"/>
              <a:sym typeface="Assistant"/>
            </a:endParaRPr>
          </a:p>
          <a:p>
            <a:pPr marL="0" lvl="0" indent="0" algn="r" rtl="1">
              <a:spcBef>
                <a:spcPts val="1200"/>
              </a:spcBef>
              <a:spcAft>
                <a:spcPts val="0"/>
              </a:spcAft>
              <a:buClr>
                <a:schemeClr val="dk1"/>
              </a:buClr>
              <a:buSzPts val="1100"/>
              <a:buFont typeface="Arial"/>
              <a:buNone/>
            </a:pPr>
            <a:r>
              <a:rPr lang="iw" sz="2400">
                <a:solidFill>
                  <a:schemeClr val="dk1"/>
                </a:solidFill>
                <a:latin typeface="Assistant"/>
                <a:ea typeface="Assistant"/>
                <a:cs typeface="+mn-cs"/>
                <a:sym typeface="Assistant"/>
              </a:rPr>
              <a:t>מה חסר </a:t>
            </a:r>
            <a:r>
              <a:rPr lang="iw" sz="2400" b="1">
                <a:solidFill>
                  <a:schemeClr val="dk1"/>
                </a:solidFill>
                <a:latin typeface="Assistant"/>
                <a:ea typeface="Assistant"/>
                <a:cs typeface="+mn-cs"/>
                <a:sym typeface="Assistant"/>
              </a:rPr>
              <a:t>בתיעוד </a:t>
            </a:r>
            <a:r>
              <a:rPr lang="iw" sz="2400">
                <a:solidFill>
                  <a:schemeClr val="dk1"/>
                </a:solidFill>
                <a:latin typeface="Assistant"/>
                <a:ea typeface="Assistant"/>
                <a:cs typeface="+mn-cs"/>
                <a:sym typeface="Assistant"/>
              </a:rPr>
              <a:t>שיעזור </a:t>
            </a:r>
            <a:r>
              <a:rPr lang="iw" sz="2400" b="1">
                <a:solidFill>
                  <a:schemeClr val="dk1"/>
                </a:solidFill>
                <a:latin typeface="Assistant"/>
                <a:ea typeface="Assistant"/>
                <a:cs typeface="+mn-cs"/>
                <a:sym typeface="Assistant"/>
              </a:rPr>
              <a:t>למנחה </a:t>
            </a:r>
            <a:r>
              <a:rPr lang="iw" sz="2400">
                <a:solidFill>
                  <a:schemeClr val="dk1"/>
                </a:solidFill>
                <a:latin typeface="Assistant"/>
                <a:ea typeface="Assistant"/>
                <a:cs typeface="+mn-cs"/>
                <a:sym typeface="Assistant"/>
              </a:rPr>
              <a:t>ללמוד ולהשתפר?</a:t>
            </a:r>
            <a:endParaRPr sz="2400">
              <a:solidFill>
                <a:schemeClr val="dk1"/>
              </a:solidFill>
              <a:latin typeface="Assistant"/>
              <a:ea typeface="Assistant"/>
              <a:cs typeface="+mn-cs"/>
              <a:sym typeface="Assistant"/>
            </a:endParaRPr>
          </a:p>
          <a:p>
            <a:pPr marL="0" lvl="0" indent="0" algn="r" rtl="1">
              <a:lnSpc>
                <a:spcPct val="115000"/>
              </a:lnSpc>
              <a:spcBef>
                <a:spcPts val="1200"/>
              </a:spcBef>
              <a:spcAft>
                <a:spcPts val="0"/>
              </a:spcAft>
              <a:buClr>
                <a:schemeClr val="dk1"/>
              </a:buClr>
              <a:buSzPts val="1100"/>
              <a:buFont typeface="Arial"/>
              <a:buNone/>
            </a:pPr>
            <a:r>
              <a:rPr lang="iw" sz="2300">
                <a:solidFill>
                  <a:schemeClr val="dk1"/>
                </a:solidFill>
                <a:latin typeface="Assistant"/>
                <a:ea typeface="Assistant"/>
                <a:cs typeface="+mn-cs"/>
                <a:sym typeface="Assistant"/>
              </a:rPr>
              <a:t>ما الذي ينقص في التوثيق بحيث يساعدني على التعلّم والتحسّن؟</a:t>
            </a:r>
            <a:endParaRPr sz="2400">
              <a:solidFill>
                <a:schemeClr val="dk1"/>
              </a:solidFill>
              <a:latin typeface="Assistant"/>
              <a:ea typeface="Assistant"/>
              <a:cs typeface="+mn-cs"/>
              <a:sym typeface="Assistant"/>
            </a:endParaRPr>
          </a:p>
          <a:p>
            <a:pPr marL="0" lvl="0" indent="0" algn="r" rtl="1">
              <a:lnSpc>
                <a:spcPct val="115000"/>
              </a:lnSpc>
              <a:spcBef>
                <a:spcPts val="1200"/>
              </a:spcBef>
              <a:spcAft>
                <a:spcPts val="0"/>
              </a:spcAft>
              <a:buNone/>
            </a:pPr>
            <a:endParaRPr sz="2400">
              <a:solidFill>
                <a:schemeClr val="dk1"/>
              </a:solidFill>
              <a:latin typeface="Assistant"/>
              <a:ea typeface="Assistant"/>
              <a:cs typeface="+mn-cs"/>
              <a:sym typeface="Assistant"/>
            </a:endParaRPr>
          </a:p>
          <a:p>
            <a:pPr marL="457200" lvl="0" indent="0" algn="r" rtl="1">
              <a:spcBef>
                <a:spcPts val="1200"/>
              </a:spcBef>
              <a:spcAft>
                <a:spcPts val="0"/>
              </a:spcAft>
              <a:buNone/>
            </a:pPr>
            <a:endParaRPr sz="2400">
              <a:solidFill>
                <a:schemeClr val="dk1"/>
              </a:solidFill>
              <a:cs typeface="+mn-cs"/>
            </a:endParaRPr>
          </a:p>
          <a:p>
            <a:pPr marL="457200" lvl="0" indent="0" algn="r" rtl="1">
              <a:spcBef>
                <a:spcPts val="1200"/>
              </a:spcBef>
              <a:spcAft>
                <a:spcPts val="0"/>
              </a:spcAft>
              <a:buNone/>
            </a:pPr>
            <a:endParaRPr sz="2400">
              <a:solidFill>
                <a:schemeClr val="dk1"/>
              </a:solidFill>
              <a:cs typeface="+mn-cs"/>
            </a:endParaRPr>
          </a:p>
          <a:p>
            <a:pPr marL="381000" marR="381000" lvl="0" indent="0" algn="r" rtl="1">
              <a:spcBef>
                <a:spcPts val="1200"/>
              </a:spcBef>
              <a:spcAft>
                <a:spcPts val="0"/>
              </a:spcAft>
              <a:buNone/>
            </a:pPr>
            <a:endParaRPr sz="2400">
              <a:solidFill>
                <a:schemeClr val="dk1"/>
              </a:solidFill>
              <a:cs typeface="+mn-cs"/>
            </a:endParaRPr>
          </a:p>
          <a:p>
            <a:pPr marL="0" marR="381000" lvl="0" indent="0" algn="r" rtl="1">
              <a:spcBef>
                <a:spcPts val="1200"/>
              </a:spcBef>
              <a:spcAft>
                <a:spcPts val="0"/>
              </a:spcAft>
              <a:buNone/>
            </a:pPr>
            <a:endParaRPr sz="2400">
              <a:solidFill>
                <a:schemeClr val="dk1"/>
              </a:solidFill>
              <a:cs typeface="+mn-cs"/>
            </a:endParaRPr>
          </a:p>
          <a:p>
            <a:pPr marL="457200" lvl="0" indent="0" algn="r" rtl="1">
              <a:lnSpc>
                <a:spcPct val="115000"/>
              </a:lnSpc>
              <a:spcBef>
                <a:spcPts val="1200"/>
              </a:spcBef>
              <a:spcAft>
                <a:spcPts val="0"/>
              </a:spcAft>
              <a:buNone/>
            </a:pPr>
            <a:endParaRPr sz="2400" b="1">
              <a:solidFill>
                <a:schemeClr val="dk1"/>
              </a:solidFill>
              <a:cs typeface="+mn-cs"/>
            </a:endParaRPr>
          </a:p>
          <a:p>
            <a:pPr marL="0" lvl="0" indent="0" algn="l" rtl="0">
              <a:spcBef>
                <a:spcPts val="0"/>
              </a:spcBef>
              <a:spcAft>
                <a:spcPts val="0"/>
              </a:spcAft>
              <a:buNone/>
            </a:pPr>
            <a:endParaRPr sz="2400">
              <a:solidFill>
                <a:schemeClr val="dk2"/>
              </a:solidFill>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36"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90" name="Google Shape;190;p36"/>
          <p:cNvSpPr txBox="1"/>
          <p:nvPr/>
        </p:nvSpPr>
        <p:spPr>
          <a:xfrm>
            <a:off x="2044425" y="196025"/>
            <a:ext cx="6891600" cy="12294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1200"/>
              </a:spcBef>
              <a:spcAft>
                <a:spcPts val="0"/>
              </a:spcAft>
              <a:buClr>
                <a:schemeClr val="dk1"/>
              </a:buClr>
              <a:buSzPts val="1100"/>
              <a:buFont typeface="Arial"/>
              <a:buNone/>
            </a:pPr>
            <a:r>
              <a:rPr lang="iw" sz="3200" b="1">
                <a:solidFill>
                  <a:srgbClr val="0095D7"/>
                </a:solidFill>
                <a:latin typeface="Assistant"/>
                <a:ea typeface="Assistant"/>
                <a:cs typeface="+mn-cs"/>
                <a:sym typeface="Assistant"/>
              </a:rPr>
              <a:t>רגע של אי־נחת בתיעוד</a:t>
            </a:r>
            <a:endParaRPr sz="3200" b="1">
              <a:solidFill>
                <a:srgbClr val="0095D7"/>
              </a:solidFill>
              <a:latin typeface="Assistant"/>
              <a:ea typeface="Assistant"/>
              <a:cs typeface="+mn-cs"/>
              <a:sym typeface="Assistant"/>
            </a:endParaRPr>
          </a:p>
          <a:p>
            <a:pPr marL="0" lvl="0" indent="0" algn="r" rtl="1">
              <a:lnSpc>
                <a:spcPct val="115000"/>
              </a:lnSpc>
              <a:spcBef>
                <a:spcPts val="1200"/>
              </a:spcBef>
              <a:spcAft>
                <a:spcPts val="1200"/>
              </a:spcAft>
              <a:buClr>
                <a:schemeClr val="dk1"/>
              </a:buClr>
              <a:buSzPts val="1100"/>
              <a:buFont typeface="Arial"/>
              <a:buNone/>
            </a:pPr>
            <a:r>
              <a:rPr lang="iw" sz="3200" b="1">
                <a:solidFill>
                  <a:srgbClr val="0095D7"/>
                </a:solidFill>
                <a:latin typeface="Assistant"/>
                <a:ea typeface="Assistant"/>
                <a:cs typeface="+mn-cs"/>
                <a:sym typeface="Assistant"/>
              </a:rPr>
              <a:t>لحظة من عدم الارتياح في التوثيق</a:t>
            </a:r>
            <a:endParaRPr sz="3200" b="1">
              <a:solidFill>
                <a:srgbClr val="0095D7"/>
              </a:solidFill>
              <a:latin typeface="Assistant"/>
              <a:ea typeface="Assistant"/>
              <a:cs typeface="+mn-cs"/>
              <a:sym typeface="Assistant"/>
            </a:endParaRPr>
          </a:p>
        </p:txBody>
      </p:sp>
      <p:sp>
        <p:nvSpPr>
          <p:cNvPr id="191" name="Google Shape;191;p36"/>
          <p:cNvSpPr txBox="1"/>
          <p:nvPr/>
        </p:nvSpPr>
        <p:spPr>
          <a:xfrm>
            <a:off x="799500" y="1501000"/>
            <a:ext cx="7984200" cy="30810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1200"/>
              </a:spcBef>
              <a:spcAft>
                <a:spcPts val="0"/>
              </a:spcAft>
              <a:buNone/>
            </a:pPr>
            <a:r>
              <a:rPr lang="iw" sz="2400" dirty="0">
                <a:solidFill>
                  <a:schemeClr val="dk1"/>
                </a:solidFill>
                <a:latin typeface="Assistant"/>
                <a:ea typeface="Assistant"/>
                <a:cs typeface="+mn-cs"/>
                <a:sym typeface="Assistant"/>
              </a:rPr>
              <a:t>לאחר שקראתן את התיעוד יחד, חשבו: </a:t>
            </a:r>
            <a:br>
              <a:rPr lang="iw" sz="2400" dirty="0">
                <a:solidFill>
                  <a:schemeClr val="dk1"/>
                </a:solidFill>
                <a:latin typeface="Assistant"/>
                <a:ea typeface="Assistant"/>
                <a:cs typeface="+mn-cs"/>
                <a:sym typeface="Assistant"/>
              </a:rPr>
            </a:br>
            <a:r>
              <a:rPr lang="iw" sz="2400" dirty="0">
                <a:solidFill>
                  <a:schemeClr val="dk1"/>
                </a:solidFill>
                <a:latin typeface="Assistant"/>
                <a:ea typeface="Assistant"/>
                <a:cs typeface="+mn-cs"/>
                <a:sym typeface="Assistant"/>
              </a:rPr>
              <a:t>מה לא נוח לכן? מה מעורר בכן שאלה, מתח, בלבול או מחשבה נוספת?</a:t>
            </a:r>
            <a:endParaRPr sz="2400" dirty="0">
              <a:solidFill>
                <a:schemeClr val="dk1"/>
              </a:solidFill>
              <a:latin typeface="Assistant"/>
              <a:ea typeface="Assistant"/>
              <a:cs typeface="+mn-cs"/>
              <a:sym typeface="Assistant"/>
            </a:endParaRPr>
          </a:p>
          <a:p>
            <a:pPr marL="0" lvl="0" indent="0" algn="r" rtl="1">
              <a:lnSpc>
                <a:spcPct val="115000"/>
              </a:lnSpc>
              <a:spcBef>
                <a:spcPts val="1200"/>
              </a:spcBef>
              <a:spcAft>
                <a:spcPts val="0"/>
              </a:spcAft>
              <a:buNone/>
            </a:pPr>
            <a:r>
              <a:rPr lang="iw" sz="2400" dirty="0">
                <a:solidFill>
                  <a:schemeClr val="dk1"/>
                </a:solidFill>
                <a:latin typeface="Assistant"/>
                <a:ea typeface="Assistant"/>
                <a:cs typeface="+mn-cs"/>
                <a:sym typeface="Assistant"/>
              </a:rPr>
              <a:t>بعد أن قرأتنّ التوثيق معًا، فكروا:</a:t>
            </a:r>
            <a:br>
              <a:rPr lang="iw" sz="2400" dirty="0">
                <a:solidFill>
                  <a:schemeClr val="dk1"/>
                </a:solidFill>
                <a:latin typeface="Assistant"/>
                <a:ea typeface="Assistant"/>
                <a:cs typeface="+mn-cs"/>
                <a:sym typeface="Assistant"/>
              </a:rPr>
            </a:br>
            <a:r>
              <a:rPr lang="iw" sz="2400" dirty="0">
                <a:solidFill>
                  <a:schemeClr val="dk1"/>
                </a:solidFill>
                <a:latin typeface="Assistant"/>
                <a:ea typeface="Assistant"/>
                <a:cs typeface="+mn-cs"/>
                <a:sym typeface="Assistant"/>
              </a:rPr>
              <a:t>ما الذي لا يريحكنّ؟ ما الذي يثير لديكنّ سؤالًا، توتّرًا، ارتباكًا أو فكرة إضافية؟</a:t>
            </a:r>
            <a:endParaRPr sz="2400" dirty="0">
              <a:solidFill>
                <a:schemeClr val="dk1"/>
              </a:solidFill>
              <a:latin typeface="Assistant"/>
              <a:ea typeface="Assistant"/>
              <a:cs typeface="+mn-cs"/>
              <a:sym typeface="Assistant"/>
            </a:endParaRPr>
          </a:p>
          <a:p>
            <a:pPr marL="457200" lvl="0" indent="0" algn="r" rtl="1">
              <a:spcBef>
                <a:spcPts val="1200"/>
              </a:spcBef>
              <a:spcAft>
                <a:spcPts val="0"/>
              </a:spcAft>
              <a:buNone/>
            </a:pPr>
            <a:endParaRPr sz="2400" b="1" dirty="0">
              <a:solidFill>
                <a:schemeClr val="dk1"/>
              </a:solidFill>
              <a:cs typeface="+mn-cs"/>
            </a:endParaRPr>
          </a:p>
          <a:p>
            <a:pPr marL="0" lvl="0" indent="0" algn="r" rtl="1">
              <a:spcBef>
                <a:spcPts val="1200"/>
              </a:spcBef>
              <a:spcAft>
                <a:spcPts val="0"/>
              </a:spcAft>
              <a:buNone/>
            </a:pPr>
            <a:endParaRPr sz="2400" dirty="0">
              <a:solidFill>
                <a:schemeClr val="dk1"/>
              </a:solidFill>
              <a:cs typeface="+mn-cs"/>
            </a:endParaRPr>
          </a:p>
          <a:p>
            <a:pPr marL="381000" marR="381000" lvl="0" indent="0" algn="r" rtl="1">
              <a:spcBef>
                <a:spcPts val="1200"/>
              </a:spcBef>
              <a:spcAft>
                <a:spcPts val="0"/>
              </a:spcAft>
              <a:buNone/>
            </a:pPr>
            <a:endParaRPr sz="2500" dirty="0">
              <a:solidFill>
                <a:schemeClr val="dk1"/>
              </a:solidFill>
              <a:cs typeface="+mn-cs"/>
            </a:endParaRPr>
          </a:p>
          <a:p>
            <a:pPr marL="0" marR="381000" lvl="0" indent="0" algn="r" rtl="1">
              <a:spcBef>
                <a:spcPts val="1200"/>
              </a:spcBef>
              <a:spcAft>
                <a:spcPts val="0"/>
              </a:spcAft>
              <a:buNone/>
            </a:pPr>
            <a:endParaRPr sz="2500" dirty="0">
              <a:solidFill>
                <a:schemeClr val="dk1"/>
              </a:solidFill>
              <a:cs typeface="+mn-cs"/>
            </a:endParaRPr>
          </a:p>
          <a:p>
            <a:pPr marL="457200" lvl="0" indent="0" algn="r" rtl="1">
              <a:lnSpc>
                <a:spcPct val="115000"/>
              </a:lnSpc>
              <a:spcBef>
                <a:spcPts val="1200"/>
              </a:spcBef>
              <a:spcAft>
                <a:spcPts val="0"/>
              </a:spcAft>
              <a:buNone/>
            </a:pPr>
            <a:endParaRPr sz="1500" b="1" dirty="0">
              <a:solidFill>
                <a:schemeClr val="dk1"/>
              </a:solidFill>
              <a:cs typeface="+mn-cs"/>
            </a:endParaRPr>
          </a:p>
          <a:p>
            <a:pPr marL="0" lvl="0" indent="0" algn="l" rtl="0">
              <a:spcBef>
                <a:spcPts val="0"/>
              </a:spcBef>
              <a:spcAft>
                <a:spcPts val="0"/>
              </a:spcAft>
              <a:buNone/>
            </a:pPr>
            <a:endParaRPr sz="2100" dirty="0">
              <a:solidFill>
                <a:schemeClr val="dk2"/>
              </a:solidFill>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37"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97" name="Google Shape;197;p37"/>
          <p:cNvSpPr txBox="1"/>
          <p:nvPr/>
        </p:nvSpPr>
        <p:spPr>
          <a:xfrm>
            <a:off x="3974325" y="196025"/>
            <a:ext cx="4961700" cy="873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3200" b="1">
                <a:solidFill>
                  <a:srgbClr val="0095D7"/>
                </a:solidFill>
                <a:latin typeface="Arial"/>
                <a:ea typeface="Arial"/>
                <a:cs typeface="+mn-cs"/>
                <a:sym typeface="Arial"/>
              </a:rPr>
              <a:t>שיתוף במליאה مشاركة عامة</a:t>
            </a:r>
            <a:r>
              <a:rPr lang="iw" sz="2900" b="1">
                <a:solidFill>
                  <a:srgbClr val="0095D7"/>
                </a:solidFill>
                <a:latin typeface="Assistant"/>
                <a:ea typeface="Assistant"/>
                <a:cs typeface="+mn-cs"/>
                <a:sym typeface="Assistant"/>
              </a:rPr>
              <a:t> </a:t>
            </a:r>
            <a:endParaRPr sz="2900" b="1">
              <a:solidFill>
                <a:srgbClr val="0095D7"/>
              </a:solidFill>
              <a:latin typeface="Assistant"/>
              <a:ea typeface="Assistant"/>
              <a:cs typeface="+mn-cs"/>
              <a:sym typeface="Assistant"/>
            </a:endParaRPr>
          </a:p>
        </p:txBody>
      </p:sp>
      <p:sp>
        <p:nvSpPr>
          <p:cNvPr id="198" name="Google Shape;198;p37"/>
          <p:cNvSpPr txBox="1"/>
          <p:nvPr/>
        </p:nvSpPr>
        <p:spPr>
          <a:xfrm>
            <a:off x="668550" y="1853700"/>
            <a:ext cx="7984200" cy="14361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1200"/>
              </a:spcBef>
              <a:spcAft>
                <a:spcPts val="0"/>
              </a:spcAft>
              <a:buNone/>
            </a:pPr>
            <a:r>
              <a:rPr lang="iw" sz="2500">
                <a:solidFill>
                  <a:schemeClr val="dk1"/>
                </a:solidFill>
                <a:latin typeface="Assistant"/>
                <a:ea typeface="Assistant"/>
                <a:cs typeface="+mn-cs"/>
                <a:sym typeface="Assistant"/>
              </a:rPr>
              <a:t>שתפו בייצוג שהיה לכן, והציגו את אי הנחת. </a:t>
            </a:r>
            <a:endParaRPr sz="2500">
              <a:solidFill>
                <a:schemeClr val="dk1"/>
              </a:solidFill>
              <a:latin typeface="Assistant"/>
              <a:ea typeface="Assistant"/>
              <a:cs typeface="+mn-cs"/>
              <a:sym typeface="Assistant"/>
            </a:endParaRPr>
          </a:p>
          <a:p>
            <a:pPr marL="0" lvl="0" indent="0" algn="r" rtl="1">
              <a:lnSpc>
                <a:spcPct val="115000"/>
              </a:lnSpc>
              <a:spcBef>
                <a:spcPts val="1200"/>
              </a:spcBef>
              <a:spcAft>
                <a:spcPts val="0"/>
              </a:spcAft>
              <a:buNone/>
            </a:pPr>
            <a:r>
              <a:rPr lang="iw" sz="2500">
                <a:solidFill>
                  <a:schemeClr val="dk1"/>
                </a:solidFill>
                <a:latin typeface="Assistant"/>
                <a:ea typeface="Assistant"/>
                <a:cs typeface="+mn-cs"/>
                <a:sym typeface="Assistant"/>
              </a:rPr>
              <a:t>شاركن التمثيل الذي كان معكنّ، واعرضنّ حالة عدم الارتياح الذي حدّدتنّه. </a:t>
            </a:r>
            <a:endParaRPr sz="2500">
              <a:solidFill>
                <a:schemeClr val="dk1"/>
              </a:solidFill>
              <a:cs typeface="+mn-cs"/>
            </a:endParaRPr>
          </a:p>
          <a:p>
            <a:pPr marL="457200" lvl="0" indent="0" algn="r" rtl="1">
              <a:lnSpc>
                <a:spcPct val="115000"/>
              </a:lnSpc>
              <a:spcBef>
                <a:spcPts val="1200"/>
              </a:spcBef>
              <a:spcAft>
                <a:spcPts val="0"/>
              </a:spcAft>
              <a:buNone/>
            </a:pPr>
            <a:endParaRPr sz="1500" b="1">
              <a:solidFill>
                <a:schemeClr val="dk1"/>
              </a:solidFill>
              <a:cs typeface="+mn-cs"/>
            </a:endParaRPr>
          </a:p>
          <a:p>
            <a:pPr marL="0" lvl="0" indent="0" algn="l" rtl="0">
              <a:spcBef>
                <a:spcPts val="0"/>
              </a:spcBef>
              <a:spcAft>
                <a:spcPts val="0"/>
              </a:spcAft>
              <a:buNone/>
            </a:pPr>
            <a:endParaRPr sz="2100">
              <a:solidFill>
                <a:schemeClr val="dk2"/>
              </a:solidFill>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38"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204" name="Google Shape;204;p38"/>
          <p:cNvSpPr txBox="1"/>
          <p:nvPr/>
        </p:nvSpPr>
        <p:spPr>
          <a:xfrm>
            <a:off x="3615550" y="196025"/>
            <a:ext cx="5320500" cy="873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3200" b="1">
                <a:solidFill>
                  <a:srgbClr val="0095D7"/>
                </a:solidFill>
                <a:latin typeface="Arial"/>
                <a:ea typeface="Arial"/>
                <a:cs typeface="+mn-cs"/>
                <a:sym typeface="Arial"/>
              </a:rPr>
              <a:t>גלגל החלופות دولاب البدائل</a:t>
            </a:r>
            <a:r>
              <a:rPr lang="iw" sz="2900" b="1">
                <a:solidFill>
                  <a:srgbClr val="0095D7"/>
                </a:solidFill>
                <a:latin typeface="Assistant"/>
                <a:ea typeface="Assistant"/>
                <a:cs typeface="+mn-cs"/>
                <a:sym typeface="Assistant"/>
              </a:rPr>
              <a:t>  </a:t>
            </a:r>
            <a:endParaRPr sz="2900" b="1">
              <a:solidFill>
                <a:srgbClr val="0095D7"/>
              </a:solidFill>
              <a:latin typeface="Assistant"/>
              <a:ea typeface="Assistant"/>
              <a:cs typeface="+mn-cs"/>
              <a:sym typeface="Assistant"/>
            </a:endParaRPr>
          </a:p>
        </p:txBody>
      </p:sp>
      <p:sp>
        <p:nvSpPr>
          <p:cNvPr id="205" name="Google Shape;205;p38"/>
          <p:cNvSpPr txBox="1"/>
          <p:nvPr/>
        </p:nvSpPr>
        <p:spPr>
          <a:xfrm>
            <a:off x="680800" y="1069025"/>
            <a:ext cx="7984200" cy="35130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1200"/>
              </a:spcBef>
              <a:spcAft>
                <a:spcPts val="0"/>
              </a:spcAft>
              <a:buNone/>
            </a:pPr>
            <a:endParaRPr sz="2400">
              <a:solidFill>
                <a:schemeClr val="dk1"/>
              </a:solidFill>
              <a:latin typeface="Assistant"/>
              <a:ea typeface="Assistant"/>
              <a:cs typeface="+mn-cs"/>
              <a:sym typeface="Assistant"/>
            </a:endParaRPr>
          </a:p>
          <a:p>
            <a:pPr marL="0" lvl="0" indent="0" algn="r" rtl="1">
              <a:spcBef>
                <a:spcPts val="1400"/>
              </a:spcBef>
              <a:spcAft>
                <a:spcPts val="0"/>
              </a:spcAft>
              <a:buClr>
                <a:schemeClr val="dk1"/>
              </a:buClr>
              <a:buSzPts val="1100"/>
              <a:buFont typeface="Arial"/>
              <a:buNone/>
            </a:pPr>
            <a:r>
              <a:rPr lang="iw" sz="2400">
                <a:solidFill>
                  <a:schemeClr val="dk1"/>
                </a:solidFill>
                <a:latin typeface="Assistant"/>
                <a:ea typeface="Assistant"/>
                <a:cs typeface="+mn-cs"/>
                <a:sym typeface="Assistant"/>
              </a:rPr>
              <a:t>איך אפשר להפוך את התיעוד למלמד יותר? </a:t>
            </a:r>
            <a:endParaRPr sz="2400">
              <a:solidFill>
                <a:schemeClr val="dk1"/>
              </a:solidFill>
              <a:latin typeface="Assistant"/>
              <a:ea typeface="Assistant"/>
              <a:cs typeface="+mn-cs"/>
              <a:sym typeface="Assistant"/>
            </a:endParaRPr>
          </a:p>
          <a:p>
            <a:pPr marL="0" lvl="0" indent="0" algn="r" rtl="1">
              <a:spcBef>
                <a:spcPts val="1400"/>
              </a:spcBef>
              <a:spcAft>
                <a:spcPts val="0"/>
              </a:spcAft>
              <a:buClr>
                <a:schemeClr val="dk1"/>
              </a:buClr>
              <a:buSzPts val="1100"/>
              <a:buFont typeface="Arial"/>
              <a:buNone/>
            </a:pPr>
            <a:r>
              <a:rPr lang="iw" sz="2400">
                <a:solidFill>
                  <a:schemeClr val="dk1"/>
                </a:solidFill>
                <a:latin typeface="Assistant"/>
                <a:ea typeface="Assistant"/>
                <a:cs typeface="+mn-cs"/>
                <a:sym typeface="Assistant"/>
              </a:rPr>
              <a:t>كيف يمكن أن نجعل التوثيق أكثر إسهامًا في التعلّم؟ </a:t>
            </a:r>
            <a:endParaRPr sz="2400">
              <a:solidFill>
                <a:schemeClr val="dk1"/>
              </a:solidFill>
              <a:latin typeface="Assistant"/>
              <a:ea typeface="Assistant"/>
              <a:cs typeface="+mn-cs"/>
              <a:sym typeface="Assistant"/>
            </a:endParaRPr>
          </a:p>
          <a:p>
            <a:pPr marL="457200" lvl="0" indent="0" algn="r" rtl="1">
              <a:spcBef>
                <a:spcPts val="1200"/>
              </a:spcBef>
              <a:spcAft>
                <a:spcPts val="0"/>
              </a:spcAft>
              <a:buNone/>
            </a:pPr>
            <a:endParaRPr sz="2400" b="1">
              <a:solidFill>
                <a:schemeClr val="dk1"/>
              </a:solidFill>
              <a:cs typeface="+mn-cs"/>
            </a:endParaRPr>
          </a:p>
          <a:p>
            <a:pPr marL="0" marR="381000" lvl="0" indent="0" algn="r" rtl="1">
              <a:spcBef>
                <a:spcPts val="1200"/>
              </a:spcBef>
              <a:spcAft>
                <a:spcPts val="0"/>
              </a:spcAft>
              <a:buNone/>
            </a:pPr>
            <a:endParaRPr sz="2400">
              <a:solidFill>
                <a:schemeClr val="dk1"/>
              </a:solidFill>
              <a:cs typeface="+mn-cs"/>
            </a:endParaRPr>
          </a:p>
          <a:p>
            <a:pPr marL="457200" lvl="0" indent="0" algn="r" rtl="1">
              <a:lnSpc>
                <a:spcPct val="115000"/>
              </a:lnSpc>
              <a:spcBef>
                <a:spcPts val="1200"/>
              </a:spcBef>
              <a:spcAft>
                <a:spcPts val="0"/>
              </a:spcAft>
              <a:buNone/>
            </a:pPr>
            <a:endParaRPr sz="2400" b="1">
              <a:solidFill>
                <a:schemeClr val="dk1"/>
              </a:solidFill>
              <a:cs typeface="+mn-cs"/>
            </a:endParaRPr>
          </a:p>
          <a:p>
            <a:pPr marL="0" lvl="0" indent="0" algn="l" rtl="0">
              <a:spcBef>
                <a:spcPts val="0"/>
              </a:spcBef>
              <a:spcAft>
                <a:spcPts val="0"/>
              </a:spcAft>
              <a:buNone/>
            </a:pPr>
            <a:endParaRPr sz="2400">
              <a:solidFill>
                <a:schemeClr val="dk2"/>
              </a:solidFill>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9"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211" name="Google Shape;211;p39"/>
          <p:cNvSpPr txBox="1"/>
          <p:nvPr/>
        </p:nvSpPr>
        <p:spPr>
          <a:xfrm>
            <a:off x="3153625" y="196025"/>
            <a:ext cx="5782500" cy="873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3200" b="1">
                <a:solidFill>
                  <a:srgbClr val="0095D7"/>
                </a:solidFill>
                <a:latin typeface="Arial"/>
                <a:ea typeface="Arial"/>
                <a:cs typeface="+mn-cs"/>
                <a:sym typeface="Arial"/>
              </a:rPr>
              <a:t>החלופה הנבחרת البديل المختار</a:t>
            </a:r>
            <a:r>
              <a:rPr lang="iw" sz="2900" b="1">
                <a:solidFill>
                  <a:srgbClr val="0095D7"/>
                </a:solidFill>
                <a:latin typeface="Assistant"/>
                <a:ea typeface="Assistant"/>
                <a:cs typeface="+mn-cs"/>
                <a:sym typeface="Assistant"/>
              </a:rPr>
              <a:t> </a:t>
            </a:r>
            <a:endParaRPr sz="2900" b="1">
              <a:solidFill>
                <a:srgbClr val="0095D7"/>
              </a:solidFill>
              <a:latin typeface="Assistant"/>
              <a:ea typeface="Assistant"/>
              <a:cs typeface="+mn-cs"/>
              <a:sym typeface="Assistant"/>
            </a:endParaRPr>
          </a:p>
        </p:txBody>
      </p:sp>
      <p:sp>
        <p:nvSpPr>
          <p:cNvPr id="212" name="Google Shape;212;p39"/>
          <p:cNvSpPr txBox="1"/>
          <p:nvPr/>
        </p:nvSpPr>
        <p:spPr>
          <a:xfrm>
            <a:off x="680800" y="1069025"/>
            <a:ext cx="7984200" cy="3513000"/>
          </a:xfrm>
          <a:prstGeom prst="rect">
            <a:avLst/>
          </a:prstGeom>
          <a:noFill/>
          <a:ln>
            <a:noFill/>
          </a:ln>
        </p:spPr>
        <p:txBody>
          <a:bodyPr spcFirstLastPara="1" wrap="square" lIns="91425" tIns="91425" rIns="91425" bIns="91425" anchor="t" anchorCtr="0">
            <a:noAutofit/>
          </a:bodyPr>
          <a:lstStyle/>
          <a:p>
            <a:pPr marL="0" marR="381000" lvl="0" indent="0" algn="r" rtl="1">
              <a:spcBef>
                <a:spcPts val="1200"/>
              </a:spcBef>
              <a:spcAft>
                <a:spcPts val="0"/>
              </a:spcAft>
              <a:buNone/>
            </a:pPr>
            <a:r>
              <a:rPr lang="iw" sz="2400">
                <a:solidFill>
                  <a:schemeClr val="dk1"/>
                </a:solidFill>
                <a:latin typeface="Assistant"/>
                <a:ea typeface="Assistant"/>
                <a:cs typeface="+mn-cs"/>
                <a:sym typeface="Assistant"/>
              </a:rPr>
              <a:t>כתבי את החלופה שבחרת על הדף וחכי להוראות </a:t>
            </a:r>
            <a:endParaRPr sz="2400">
              <a:solidFill>
                <a:schemeClr val="dk1"/>
              </a:solidFill>
              <a:latin typeface="Assistant"/>
              <a:ea typeface="Assistant"/>
              <a:cs typeface="+mn-cs"/>
              <a:sym typeface="Assistant"/>
            </a:endParaRPr>
          </a:p>
          <a:p>
            <a:pPr marL="0" marR="381000" lvl="0" indent="0" algn="r" rtl="1">
              <a:spcBef>
                <a:spcPts val="1200"/>
              </a:spcBef>
              <a:spcAft>
                <a:spcPts val="0"/>
              </a:spcAft>
              <a:buNone/>
            </a:pPr>
            <a:endParaRPr sz="2400">
              <a:solidFill>
                <a:schemeClr val="dk1"/>
              </a:solidFill>
              <a:latin typeface="Assistant"/>
              <a:ea typeface="Assistant"/>
              <a:cs typeface="+mn-cs"/>
              <a:sym typeface="Assistant"/>
            </a:endParaRPr>
          </a:p>
          <a:p>
            <a:pPr marL="0" marR="381000" lvl="0" indent="0" algn="r" rtl="1">
              <a:spcBef>
                <a:spcPts val="1200"/>
              </a:spcBef>
              <a:spcAft>
                <a:spcPts val="0"/>
              </a:spcAft>
              <a:buNone/>
            </a:pPr>
            <a:r>
              <a:rPr lang="iw" sz="2400">
                <a:solidFill>
                  <a:schemeClr val="dk1"/>
                </a:solidFill>
                <a:latin typeface="Assistant"/>
                <a:ea typeface="Assistant"/>
                <a:cs typeface="+mn-cs"/>
                <a:sym typeface="Assistant"/>
              </a:rPr>
              <a:t>اكتبي البديل الذي اخترتِه على الورقة. وانتظري التعليمات </a:t>
            </a:r>
            <a:endParaRPr sz="2400">
              <a:solidFill>
                <a:schemeClr val="dk1"/>
              </a:solidFill>
              <a:latin typeface="Assistant"/>
              <a:ea typeface="Assistant"/>
              <a:cs typeface="+mn-cs"/>
              <a:sym typeface="Assistant"/>
            </a:endParaRPr>
          </a:p>
          <a:p>
            <a:pPr marL="0" lvl="0" indent="0" algn="r" rtl="1">
              <a:lnSpc>
                <a:spcPct val="115000"/>
              </a:lnSpc>
              <a:spcBef>
                <a:spcPts val="1200"/>
              </a:spcBef>
              <a:spcAft>
                <a:spcPts val="0"/>
              </a:spcAft>
              <a:buClr>
                <a:schemeClr val="dk1"/>
              </a:buClr>
              <a:buSzPts val="1100"/>
              <a:buFont typeface="Arial"/>
              <a:buNone/>
            </a:pPr>
            <a:endParaRPr sz="2400" b="1">
              <a:solidFill>
                <a:schemeClr val="dk1"/>
              </a:solidFill>
              <a:cs typeface="+mn-cs"/>
            </a:endParaRPr>
          </a:p>
          <a:p>
            <a:pPr marL="0" lvl="0" indent="0" algn="r" rtl="1">
              <a:lnSpc>
                <a:spcPct val="115000"/>
              </a:lnSpc>
              <a:spcBef>
                <a:spcPts val="1200"/>
              </a:spcBef>
              <a:spcAft>
                <a:spcPts val="0"/>
              </a:spcAft>
              <a:buNone/>
            </a:pPr>
            <a:endParaRPr sz="2400" b="1">
              <a:solidFill>
                <a:schemeClr val="dk1"/>
              </a:solidFill>
              <a:cs typeface="+mn-cs"/>
            </a:endParaRPr>
          </a:p>
          <a:p>
            <a:pPr marL="0" lvl="0" indent="0" algn="l" rtl="0">
              <a:spcBef>
                <a:spcPts val="0"/>
              </a:spcBef>
              <a:spcAft>
                <a:spcPts val="0"/>
              </a:spcAft>
              <a:buNone/>
            </a:pPr>
            <a:endParaRPr sz="2400">
              <a:solidFill>
                <a:schemeClr val="dk2"/>
              </a:solidFill>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40"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218" name="Google Shape;218;p40"/>
          <p:cNvSpPr txBox="1"/>
          <p:nvPr/>
        </p:nvSpPr>
        <p:spPr>
          <a:xfrm>
            <a:off x="3167375" y="196025"/>
            <a:ext cx="5768700" cy="873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3200" b="1">
                <a:solidFill>
                  <a:srgbClr val="0095D7"/>
                </a:solidFill>
                <a:latin typeface="Arial"/>
                <a:ea typeface="Arial"/>
                <a:cs typeface="+mn-cs"/>
                <a:sym typeface="Arial"/>
              </a:rPr>
              <a:t>שיתוף במליאה مشاركة عامة</a:t>
            </a:r>
            <a:r>
              <a:rPr lang="iw" sz="2900" b="1">
                <a:solidFill>
                  <a:srgbClr val="0095D7"/>
                </a:solidFill>
                <a:latin typeface="Assistant"/>
                <a:ea typeface="Assistant"/>
                <a:cs typeface="+mn-cs"/>
                <a:sym typeface="Assistant"/>
              </a:rPr>
              <a:t> </a:t>
            </a:r>
            <a:endParaRPr sz="2900" b="1">
              <a:solidFill>
                <a:srgbClr val="0095D7"/>
              </a:solidFill>
              <a:latin typeface="Assistant"/>
              <a:ea typeface="Assistant"/>
              <a:cs typeface="+mn-cs"/>
              <a:sym typeface="Assistant"/>
            </a:endParaRPr>
          </a:p>
        </p:txBody>
      </p:sp>
      <p:sp>
        <p:nvSpPr>
          <p:cNvPr id="219" name="Google Shape;219;p40"/>
          <p:cNvSpPr txBox="1"/>
          <p:nvPr/>
        </p:nvSpPr>
        <p:spPr>
          <a:xfrm>
            <a:off x="680800" y="1069025"/>
            <a:ext cx="7984200" cy="3003300"/>
          </a:xfrm>
          <a:prstGeom prst="rect">
            <a:avLst/>
          </a:prstGeom>
          <a:noFill/>
          <a:ln>
            <a:noFill/>
          </a:ln>
        </p:spPr>
        <p:txBody>
          <a:bodyPr spcFirstLastPara="1" wrap="square" lIns="91425" tIns="91425" rIns="91425" bIns="91425" anchor="ctr" anchorCtr="0">
            <a:noAutofit/>
          </a:bodyPr>
          <a:lstStyle/>
          <a:p>
            <a:pPr marL="0" marR="381000" lvl="0" indent="0" algn="r" rtl="1">
              <a:spcBef>
                <a:spcPts val="1200"/>
              </a:spcBef>
              <a:spcAft>
                <a:spcPts val="0"/>
              </a:spcAft>
              <a:buNone/>
            </a:pPr>
            <a:r>
              <a:rPr lang="iw" sz="2500" b="1">
                <a:solidFill>
                  <a:schemeClr val="dk1"/>
                </a:solidFill>
                <a:cs typeface="+mn-cs"/>
              </a:rPr>
              <a:t> </a:t>
            </a:r>
            <a:endParaRPr sz="2500">
              <a:solidFill>
                <a:schemeClr val="dk1"/>
              </a:solidFill>
              <a:latin typeface="Assistant"/>
              <a:ea typeface="Assistant"/>
              <a:cs typeface="+mn-cs"/>
              <a:sym typeface="Assistant"/>
            </a:endParaRPr>
          </a:p>
          <a:p>
            <a:pPr marL="0" marR="381000" lvl="0" indent="0" algn="r" rtl="1">
              <a:spcBef>
                <a:spcPts val="1200"/>
              </a:spcBef>
              <a:spcAft>
                <a:spcPts val="0"/>
              </a:spcAft>
              <a:buNone/>
            </a:pPr>
            <a:r>
              <a:rPr lang="iw" sz="2500">
                <a:solidFill>
                  <a:schemeClr val="dk1"/>
                </a:solidFill>
                <a:latin typeface="Assistant"/>
                <a:ea typeface="Assistant"/>
                <a:cs typeface="+mn-cs"/>
                <a:sym typeface="Assistant"/>
              </a:rPr>
              <a:t>משתפות בחלופה שבחרו עם יתרון או חסרון אחד </a:t>
            </a:r>
            <a:endParaRPr sz="2500">
              <a:solidFill>
                <a:schemeClr val="dk1"/>
              </a:solidFill>
              <a:latin typeface="Assistant"/>
              <a:ea typeface="Assistant"/>
              <a:cs typeface="+mn-cs"/>
              <a:sym typeface="Assistant"/>
            </a:endParaRPr>
          </a:p>
          <a:p>
            <a:pPr marL="0" lvl="0" indent="0" algn="r" rtl="1">
              <a:lnSpc>
                <a:spcPct val="115000"/>
              </a:lnSpc>
              <a:spcBef>
                <a:spcPts val="1200"/>
              </a:spcBef>
              <a:spcAft>
                <a:spcPts val="0"/>
              </a:spcAft>
              <a:buClr>
                <a:schemeClr val="dk1"/>
              </a:buClr>
              <a:buSzPts val="1100"/>
              <a:buFont typeface="Arial"/>
              <a:buNone/>
            </a:pPr>
            <a:r>
              <a:rPr lang="iw" sz="2000">
                <a:solidFill>
                  <a:schemeClr val="dk1"/>
                </a:solidFill>
                <a:latin typeface="Assistant"/>
                <a:ea typeface="Assistant"/>
                <a:cs typeface="+mn-cs"/>
                <a:sym typeface="Assistant"/>
              </a:rPr>
              <a:t>تشارك كل مشاركة بالبديل الذي اختارته، مع ذكر إيجابية واحدة أو سلبية واحدة.</a:t>
            </a:r>
            <a:endParaRPr sz="2000">
              <a:solidFill>
                <a:schemeClr val="dk1"/>
              </a:solidFill>
              <a:latin typeface="Assistant"/>
              <a:ea typeface="Assistant"/>
              <a:cs typeface="+mn-cs"/>
              <a:sym typeface="Assistant"/>
            </a:endParaRPr>
          </a:p>
          <a:p>
            <a:pPr marL="0" marR="381000" lvl="0" indent="0" algn="r" rtl="1">
              <a:spcBef>
                <a:spcPts val="1200"/>
              </a:spcBef>
              <a:spcAft>
                <a:spcPts val="0"/>
              </a:spcAft>
              <a:buNone/>
            </a:pPr>
            <a:endParaRPr sz="2500" b="1">
              <a:solidFill>
                <a:schemeClr val="dk1"/>
              </a:solidFill>
              <a:cs typeface="+mn-cs"/>
            </a:endParaRPr>
          </a:p>
          <a:p>
            <a:pPr marL="457200" lvl="0" indent="0" algn="r" rtl="1">
              <a:lnSpc>
                <a:spcPct val="115000"/>
              </a:lnSpc>
              <a:spcBef>
                <a:spcPts val="1200"/>
              </a:spcBef>
              <a:spcAft>
                <a:spcPts val="0"/>
              </a:spcAft>
              <a:buNone/>
            </a:pPr>
            <a:endParaRPr sz="1500" b="1">
              <a:solidFill>
                <a:schemeClr val="dk1"/>
              </a:solidFill>
              <a:cs typeface="+mn-cs"/>
            </a:endParaRPr>
          </a:p>
          <a:p>
            <a:pPr marL="0" lvl="0" indent="0" algn="l" rtl="0">
              <a:spcBef>
                <a:spcPts val="0"/>
              </a:spcBef>
              <a:spcAft>
                <a:spcPts val="0"/>
              </a:spcAft>
              <a:buNone/>
            </a:pPr>
            <a:endParaRPr sz="2100">
              <a:solidFill>
                <a:schemeClr val="dk2"/>
              </a:solidFill>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41" title="טמפלטים למצגת3.jpg"/>
          <p:cNvPicPr preferRelativeResize="0"/>
          <p:nvPr/>
        </p:nvPicPr>
        <p:blipFill rotWithShape="1">
          <a:blip r:embed="rId3">
            <a:alphaModFix/>
          </a:blip>
          <a:srcRect/>
          <a:stretch/>
        </p:blipFill>
        <p:spPr>
          <a:xfrm>
            <a:off x="0" y="0"/>
            <a:ext cx="9143997" cy="5143499"/>
          </a:xfrm>
          <a:prstGeom prst="rect">
            <a:avLst/>
          </a:prstGeom>
          <a:noFill/>
          <a:ln>
            <a:noFill/>
          </a:ln>
        </p:spPr>
      </p:pic>
      <p:sp>
        <p:nvSpPr>
          <p:cNvPr id="225" name="Google Shape;225;p41"/>
          <p:cNvSpPr/>
          <p:nvPr/>
        </p:nvSpPr>
        <p:spPr>
          <a:xfrm>
            <a:off x="7440400" y="0"/>
            <a:ext cx="1344600" cy="5143500"/>
          </a:xfrm>
          <a:prstGeom prst="rect">
            <a:avLst/>
          </a:prstGeom>
          <a:solidFill>
            <a:srgbClr val="0B5394"/>
          </a:solidFill>
          <a:ln w="28575" cap="flat" cmpd="sng">
            <a:solidFill>
              <a:srgbClr val="0F58A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cs typeface="+mn-cs"/>
            </a:endParaRPr>
          </a:p>
        </p:txBody>
      </p:sp>
      <p:sp>
        <p:nvSpPr>
          <p:cNvPr id="226" name="Google Shape;226;p41"/>
          <p:cNvSpPr txBox="1"/>
          <p:nvPr/>
        </p:nvSpPr>
        <p:spPr>
          <a:xfrm>
            <a:off x="3956050" y="205075"/>
            <a:ext cx="3411300" cy="6825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iw" sz="3200" b="1" i="0" u="none" strike="noStrike" cap="none">
                <a:solidFill>
                  <a:srgbClr val="0095D7"/>
                </a:solidFill>
                <a:latin typeface="Arial"/>
                <a:ea typeface="Arial"/>
                <a:cs typeface="+mn-cs"/>
                <a:sym typeface="Arial"/>
              </a:rPr>
              <a:t>רפלקציה/ تأمل</a:t>
            </a:r>
            <a:endParaRPr sz="3200" b="1" i="0" u="none" strike="noStrike" cap="none">
              <a:solidFill>
                <a:srgbClr val="0095D7"/>
              </a:solidFill>
              <a:latin typeface="Arial"/>
              <a:ea typeface="Arial"/>
              <a:cs typeface="+mn-cs"/>
              <a:sym typeface="Arial"/>
            </a:endParaRPr>
          </a:p>
        </p:txBody>
      </p:sp>
      <p:pic>
        <p:nvPicPr>
          <p:cNvPr id="227" name="Google Shape;227;p41"/>
          <p:cNvPicPr preferRelativeResize="0"/>
          <p:nvPr/>
        </p:nvPicPr>
        <p:blipFill rotWithShape="1">
          <a:blip r:embed="rId4">
            <a:alphaModFix/>
          </a:blip>
          <a:srcRect/>
          <a:stretch/>
        </p:blipFill>
        <p:spPr>
          <a:xfrm>
            <a:off x="7593823" y="968752"/>
            <a:ext cx="984627" cy="984602"/>
          </a:xfrm>
          <a:prstGeom prst="rect">
            <a:avLst/>
          </a:prstGeom>
          <a:noFill/>
          <a:ln>
            <a:noFill/>
          </a:ln>
        </p:spPr>
      </p:pic>
      <p:sp>
        <p:nvSpPr>
          <p:cNvPr id="228" name="Google Shape;228;p41"/>
          <p:cNvSpPr txBox="1"/>
          <p:nvPr/>
        </p:nvSpPr>
        <p:spPr>
          <a:xfrm>
            <a:off x="373050" y="1038400"/>
            <a:ext cx="6894000" cy="1061400"/>
          </a:xfrm>
          <a:prstGeom prst="rect">
            <a:avLst/>
          </a:prstGeom>
          <a:noFill/>
          <a:ln>
            <a:noFill/>
          </a:ln>
        </p:spPr>
        <p:txBody>
          <a:bodyPr spcFirstLastPara="1" wrap="square" lIns="0" tIns="0" rIns="0" bIns="0" anchor="ctr" anchorCtr="0">
            <a:noAutofit/>
          </a:bodyPr>
          <a:lstStyle/>
          <a:p>
            <a:pPr marL="0" marR="0" lvl="0" indent="0" algn="r" rtl="1">
              <a:lnSpc>
                <a:spcPct val="90000"/>
              </a:lnSpc>
              <a:spcBef>
                <a:spcPts val="0"/>
              </a:spcBef>
              <a:spcAft>
                <a:spcPts val="0"/>
              </a:spcAft>
              <a:buNone/>
            </a:pPr>
            <a:r>
              <a:rPr lang="iw" sz="2000" b="1" i="0" u="none" strike="noStrike" cap="none">
                <a:solidFill>
                  <a:srgbClr val="1F3864"/>
                </a:solidFill>
                <a:latin typeface="Assistant"/>
                <a:ea typeface="Assistant"/>
                <a:cs typeface="+mn-cs"/>
                <a:sym typeface="Assistant"/>
              </a:rPr>
              <a:t>מה עדיין מסתובב אצלי? ما الذي ما زال يدور في ذهني؟</a:t>
            </a:r>
            <a:endParaRPr sz="2000">
              <a:latin typeface="Assistant"/>
              <a:ea typeface="Assistant"/>
              <a:cs typeface="+mn-cs"/>
              <a:sym typeface="Assistant"/>
            </a:endParaRPr>
          </a:p>
          <a:p>
            <a:pPr marL="0" marR="0" lvl="0" indent="0" algn="r" rtl="1">
              <a:lnSpc>
                <a:spcPct val="90000"/>
              </a:lnSpc>
              <a:spcBef>
                <a:spcPts val="0"/>
              </a:spcBef>
              <a:spcAft>
                <a:spcPts val="0"/>
              </a:spcAft>
              <a:buNone/>
            </a:pPr>
            <a:r>
              <a:rPr lang="iw" sz="2000" i="0" u="none" strike="noStrike" cap="none">
                <a:solidFill>
                  <a:srgbClr val="1F3864"/>
                </a:solidFill>
                <a:latin typeface="Assistant"/>
                <a:ea typeface="Assistant"/>
                <a:cs typeface="+mn-cs"/>
                <a:sym typeface="Assistant"/>
              </a:rPr>
              <a:t>רעיון / שאלה שאני לוקחת איתי - فكرة / سؤال آخذه معي</a:t>
            </a:r>
            <a:endParaRPr sz="2000">
              <a:latin typeface="Assistant"/>
              <a:ea typeface="Assistant"/>
              <a:cs typeface="+mn-cs"/>
              <a:sym typeface="Assistant"/>
            </a:endParaRPr>
          </a:p>
          <a:p>
            <a:pPr marL="0" marR="0" lvl="0" indent="0" algn="r" rtl="1">
              <a:lnSpc>
                <a:spcPct val="90000"/>
              </a:lnSpc>
              <a:spcBef>
                <a:spcPts val="0"/>
              </a:spcBef>
              <a:spcAft>
                <a:spcPts val="0"/>
              </a:spcAft>
              <a:buNone/>
            </a:pPr>
            <a:endParaRPr sz="1300" b="0" i="0" u="none" strike="noStrike" cap="none">
              <a:solidFill>
                <a:srgbClr val="1F3864"/>
              </a:solidFill>
              <a:latin typeface="Arial"/>
              <a:ea typeface="Arial"/>
              <a:cs typeface="+mn-cs"/>
              <a:sym typeface="Arial"/>
            </a:endParaRPr>
          </a:p>
        </p:txBody>
      </p:sp>
      <p:pic>
        <p:nvPicPr>
          <p:cNvPr id="229" name="Google Shape;229;p41"/>
          <p:cNvPicPr preferRelativeResize="0"/>
          <p:nvPr/>
        </p:nvPicPr>
        <p:blipFill rotWithShape="1">
          <a:blip r:embed="rId5">
            <a:alphaModFix/>
          </a:blip>
          <a:srcRect/>
          <a:stretch/>
        </p:blipFill>
        <p:spPr>
          <a:xfrm>
            <a:off x="7593826" y="3401421"/>
            <a:ext cx="963926" cy="964505"/>
          </a:xfrm>
          <a:prstGeom prst="rect">
            <a:avLst/>
          </a:prstGeom>
          <a:noFill/>
          <a:ln>
            <a:noFill/>
          </a:ln>
        </p:spPr>
      </p:pic>
      <p:sp>
        <p:nvSpPr>
          <p:cNvPr id="230" name="Google Shape;230;p41"/>
          <p:cNvSpPr txBox="1"/>
          <p:nvPr/>
        </p:nvSpPr>
        <p:spPr>
          <a:xfrm>
            <a:off x="0" y="3603250"/>
            <a:ext cx="7293900" cy="984600"/>
          </a:xfrm>
          <a:prstGeom prst="rect">
            <a:avLst/>
          </a:prstGeom>
          <a:noFill/>
          <a:ln>
            <a:noFill/>
          </a:ln>
        </p:spPr>
        <p:txBody>
          <a:bodyPr spcFirstLastPara="1" wrap="square" lIns="0" tIns="0" rIns="0" bIns="0" anchor="ctr" anchorCtr="0">
            <a:normAutofit fontScale="92500"/>
          </a:bodyPr>
          <a:lstStyle/>
          <a:p>
            <a:pPr marL="0" marR="0" lvl="0" indent="0" algn="r" rtl="0">
              <a:lnSpc>
                <a:spcPct val="100000"/>
              </a:lnSpc>
              <a:spcBef>
                <a:spcPts val="0"/>
              </a:spcBef>
              <a:spcAft>
                <a:spcPts val="0"/>
              </a:spcAft>
              <a:buNone/>
            </a:pPr>
            <a:r>
              <a:rPr lang="iw" sz="2150" b="1" i="0" u="none" strike="noStrike" cap="none">
                <a:solidFill>
                  <a:srgbClr val="1F3864"/>
                </a:solidFill>
                <a:latin typeface="Assistant"/>
                <a:ea typeface="Assistant"/>
                <a:cs typeface="+mn-cs"/>
                <a:sym typeface="Assistant"/>
              </a:rPr>
              <a:t>שלושה דברים שאני לוקחת איתי, על האופן שבו למדנו בימי הלמידה</a:t>
            </a:r>
            <a:endParaRPr sz="2150">
              <a:latin typeface="Assistant"/>
              <a:ea typeface="Assistant"/>
              <a:cs typeface="+mn-cs"/>
              <a:sym typeface="Assistant"/>
            </a:endParaRPr>
          </a:p>
          <a:p>
            <a:pPr marL="0" marR="0" lvl="0" indent="0" algn="r" rtl="0">
              <a:lnSpc>
                <a:spcPct val="100000"/>
              </a:lnSpc>
              <a:spcBef>
                <a:spcPts val="0"/>
              </a:spcBef>
              <a:spcAft>
                <a:spcPts val="0"/>
              </a:spcAft>
              <a:buNone/>
            </a:pPr>
            <a:r>
              <a:rPr lang="iw" sz="2150">
                <a:solidFill>
                  <a:srgbClr val="1F3864"/>
                </a:solidFill>
                <a:latin typeface="Assistant"/>
                <a:ea typeface="Assistant"/>
                <a:cs typeface="+mn-cs"/>
                <a:sym typeface="Assistant"/>
              </a:rPr>
              <a:t>ثلاثة</a:t>
            </a:r>
            <a:r>
              <a:rPr lang="iw" sz="2150" i="0" u="none" strike="noStrike" cap="none">
                <a:solidFill>
                  <a:srgbClr val="1F3864"/>
                </a:solidFill>
                <a:latin typeface="Assistant"/>
                <a:ea typeface="Assistant"/>
                <a:cs typeface="+mn-cs"/>
                <a:sym typeface="Assistant"/>
              </a:rPr>
              <a:t> أمور آخذها معي عن الطريقة التي تعلّمنا بها خلال أيّام التعلّم</a:t>
            </a:r>
            <a:endParaRPr sz="2150">
              <a:latin typeface="Assistant"/>
              <a:ea typeface="Assistant"/>
              <a:cs typeface="+mn-cs"/>
              <a:sym typeface="Assistant"/>
            </a:endParaRPr>
          </a:p>
          <a:p>
            <a:pPr marL="0" marR="0" lvl="0" indent="0" algn="r" rtl="0">
              <a:lnSpc>
                <a:spcPct val="100000"/>
              </a:lnSpc>
              <a:spcBef>
                <a:spcPts val="0"/>
              </a:spcBef>
              <a:spcAft>
                <a:spcPts val="0"/>
              </a:spcAft>
              <a:buNone/>
            </a:pPr>
            <a:r>
              <a:rPr lang="iw" sz="1200" b="1" i="0" u="none" strike="noStrike" cap="none">
                <a:solidFill>
                  <a:srgbClr val="1F3864"/>
                </a:solidFill>
                <a:latin typeface="Arial"/>
                <a:ea typeface="Arial"/>
                <a:cs typeface="+mn-cs"/>
                <a:sym typeface="Arial"/>
              </a:rPr>
              <a:t> </a:t>
            </a:r>
            <a:endParaRPr sz="1200" b="1" i="0" u="none" strike="noStrike" cap="none">
              <a:solidFill>
                <a:srgbClr val="1F3864"/>
              </a:solidFill>
              <a:latin typeface="Arial"/>
              <a:ea typeface="Arial"/>
              <a:cs typeface="+mn-cs"/>
              <a:sym typeface="Arial"/>
            </a:endParaRPr>
          </a:p>
        </p:txBody>
      </p:sp>
      <p:pic>
        <p:nvPicPr>
          <p:cNvPr id="231" name="Google Shape;231;p41"/>
          <p:cNvPicPr preferRelativeResize="0"/>
          <p:nvPr/>
        </p:nvPicPr>
        <p:blipFill rotWithShape="1">
          <a:blip r:embed="rId6">
            <a:alphaModFix/>
          </a:blip>
          <a:srcRect/>
          <a:stretch/>
        </p:blipFill>
        <p:spPr>
          <a:xfrm rot="-2700000">
            <a:off x="7486959" y="2449674"/>
            <a:ext cx="1188432" cy="623954"/>
          </a:xfrm>
          <a:prstGeom prst="rect">
            <a:avLst/>
          </a:prstGeom>
          <a:noFill/>
          <a:ln>
            <a:noFill/>
          </a:ln>
        </p:spPr>
      </p:pic>
      <p:sp>
        <p:nvSpPr>
          <p:cNvPr id="232" name="Google Shape;232;p41"/>
          <p:cNvSpPr txBox="1"/>
          <p:nvPr/>
        </p:nvSpPr>
        <p:spPr>
          <a:xfrm>
            <a:off x="346212" y="2250620"/>
            <a:ext cx="6947700" cy="984600"/>
          </a:xfrm>
          <a:prstGeom prst="rect">
            <a:avLst/>
          </a:prstGeom>
          <a:noFill/>
          <a:ln>
            <a:noFill/>
          </a:ln>
        </p:spPr>
        <p:txBody>
          <a:bodyPr spcFirstLastPara="1" wrap="square" lIns="0" tIns="0" rIns="0" bIns="0" anchor="ctr" anchorCtr="0">
            <a:noAutofit/>
          </a:bodyPr>
          <a:lstStyle/>
          <a:p>
            <a:pPr marL="0" marR="0" lvl="0" indent="0" algn="r" rtl="1">
              <a:lnSpc>
                <a:spcPct val="100000"/>
              </a:lnSpc>
              <a:spcBef>
                <a:spcPts val="0"/>
              </a:spcBef>
              <a:spcAft>
                <a:spcPts val="0"/>
              </a:spcAft>
              <a:buNone/>
            </a:pPr>
            <a:r>
              <a:rPr lang="iw" sz="2000" b="1" i="0" u="none" strike="noStrike" cap="none">
                <a:solidFill>
                  <a:srgbClr val="1F3864"/>
                </a:solidFill>
                <a:latin typeface="Assistant"/>
                <a:ea typeface="Assistant"/>
                <a:cs typeface="+mn-cs"/>
                <a:sym typeface="Assistant"/>
              </a:rPr>
              <a:t>מה התיישב אצלי? ما الذي اتّضح لي؟</a:t>
            </a:r>
            <a:endParaRPr sz="2000">
              <a:latin typeface="Assistant"/>
              <a:ea typeface="Assistant"/>
              <a:cs typeface="+mn-cs"/>
              <a:sym typeface="Assistant"/>
            </a:endParaRPr>
          </a:p>
          <a:p>
            <a:pPr marL="0" marR="0" lvl="0" indent="0" algn="r" rtl="1">
              <a:lnSpc>
                <a:spcPct val="100000"/>
              </a:lnSpc>
              <a:spcBef>
                <a:spcPts val="0"/>
              </a:spcBef>
              <a:spcAft>
                <a:spcPts val="0"/>
              </a:spcAft>
              <a:buNone/>
            </a:pPr>
            <a:r>
              <a:rPr lang="iw" sz="2000" i="0" u="none" strike="noStrike" cap="none">
                <a:solidFill>
                  <a:srgbClr val="1F3864"/>
                </a:solidFill>
                <a:latin typeface="Assistant"/>
                <a:ea typeface="Assistant"/>
                <a:cs typeface="+mn-cs"/>
                <a:sym typeface="Assistant"/>
              </a:rPr>
              <a:t>מה התבהר לי או התחברתי אליו בעקבות הסדנה/ההרצאה?</a:t>
            </a:r>
            <a:endParaRPr sz="2000">
              <a:solidFill>
                <a:srgbClr val="1F3864"/>
              </a:solidFill>
              <a:latin typeface="Assistant"/>
              <a:ea typeface="Assistant"/>
              <a:cs typeface="+mn-cs"/>
              <a:sym typeface="Assistant"/>
            </a:endParaRPr>
          </a:p>
          <a:p>
            <a:pPr marL="0" marR="0" lvl="0" indent="0" algn="r" rtl="1">
              <a:lnSpc>
                <a:spcPct val="100000"/>
              </a:lnSpc>
              <a:spcBef>
                <a:spcPts val="0"/>
              </a:spcBef>
              <a:spcAft>
                <a:spcPts val="0"/>
              </a:spcAft>
              <a:buNone/>
            </a:pPr>
            <a:r>
              <a:rPr lang="iw" sz="2000" i="0" u="none" strike="noStrike" cap="none">
                <a:solidFill>
                  <a:srgbClr val="1F3864"/>
                </a:solidFill>
                <a:latin typeface="Assistant"/>
                <a:ea typeface="Assistant"/>
                <a:cs typeface="+mn-cs"/>
                <a:sym typeface="Assistant"/>
              </a:rPr>
              <a:t>ما الذي لامسني أو أصبح أوضح لي إثر الورشة/المحاضرة؟   </a:t>
            </a:r>
            <a:endParaRPr sz="2000">
              <a:latin typeface="Assistant"/>
              <a:ea typeface="Assistant"/>
              <a:cs typeface="+mn-cs"/>
              <a:sym typeface="Assistan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42"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238" name="Google Shape;238;p42"/>
          <p:cNvSpPr txBox="1"/>
          <p:nvPr/>
        </p:nvSpPr>
        <p:spPr>
          <a:xfrm>
            <a:off x="4919600" y="196025"/>
            <a:ext cx="4016400" cy="873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3200" b="1">
                <a:solidFill>
                  <a:srgbClr val="0095D7"/>
                </a:solidFill>
                <a:latin typeface="Arial"/>
                <a:ea typeface="Arial"/>
                <a:cs typeface="Arial"/>
                <a:sym typeface="Arial"/>
              </a:rPr>
              <a:t>סיכום  تلخيص</a:t>
            </a:r>
            <a:r>
              <a:rPr lang="iw" sz="2900" b="1">
                <a:solidFill>
                  <a:srgbClr val="0095D7"/>
                </a:solidFill>
              </a:rPr>
              <a:t> </a:t>
            </a:r>
            <a:endParaRPr sz="2900" b="1">
              <a:solidFill>
                <a:srgbClr val="0095D7"/>
              </a:solidFill>
            </a:endParaRPr>
          </a:p>
        </p:txBody>
      </p:sp>
      <p:sp>
        <p:nvSpPr>
          <p:cNvPr id="239" name="Google Shape;239;p42"/>
          <p:cNvSpPr txBox="1"/>
          <p:nvPr/>
        </p:nvSpPr>
        <p:spPr>
          <a:xfrm>
            <a:off x="680800" y="1069025"/>
            <a:ext cx="7984200" cy="3513000"/>
          </a:xfrm>
          <a:prstGeom prst="rect">
            <a:avLst/>
          </a:prstGeom>
          <a:noFill/>
          <a:ln>
            <a:noFill/>
          </a:ln>
        </p:spPr>
        <p:txBody>
          <a:bodyPr spcFirstLastPara="1" wrap="square" lIns="91425" tIns="91425" rIns="91425" bIns="91425" anchor="t" anchorCtr="0">
            <a:noAutofit/>
          </a:bodyPr>
          <a:lstStyle/>
          <a:p>
            <a:pPr marL="0" marR="381000" lvl="0" indent="0" algn="r" rtl="1">
              <a:spcBef>
                <a:spcPts val="1200"/>
              </a:spcBef>
              <a:spcAft>
                <a:spcPts val="0"/>
              </a:spcAft>
              <a:buNone/>
            </a:pPr>
            <a:endParaRPr sz="2500" b="1">
              <a:solidFill>
                <a:schemeClr val="dk1"/>
              </a:solidFill>
            </a:endParaRPr>
          </a:p>
          <a:p>
            <a:pPr marL="457200" lvl="0" indent="0" algn="r" rtl="1">
              <a:lnSpc>
                <a:spcPct val="115000"/>
              </a:lnSpc>
              <a:spcBef>
                <a:spcPts val="1200"/>
              </a:spcBef>
              <a:spcAft>
                <a:spcPts val="0"/>
              </a:spcAft>
              <a:buNone/>
            </a:pPr>
            <a:endParaRPr sz="1500" b="1">
              <a:solidFill>
                <a:schemeClr val="dk1"/>
              </a:solidFill>
            </a:endParaRPr>
          </a:p>
          <a:p>
            <a:pPr marL="0" lvl="0" indent="0" algn="l" rtl="0">
              <a:spcBef>
                <a:spcPts val="0"/>
              </a:spcBef>
              <a:spcAft>
                <a:spcPts val="0"/>
              </a:spcAft>
              <a:buNone/>
            </a:pPr>
            <a:endParaRPr sz="21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27"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08" name="Google Shape;108;p27"/>
          <p:cNvSpPr txBox="1"/>
          <p:nvPr/>
        </p:nvSpPr>
        <p:spPr>
          <a:xfrm>
            <a:off x="3319875" y="196025"/>
            <a:ext cx="5616000" cy="873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2900" b="1" dirty="0">
                <a:solidFill>
                  <a:srgbClr val="0095D7"/>
                </a:solidFill>
                <a:latin typeface="Assistant"/>
                <a:ea typeface="Assistant"/>
                <a:cs typeface="+mn-cs"/>
                <a:sym typeface="Assistant"/>
              </a:rPr>
              <a:t>פעילות פתיחה -  فعالية افتتاحية  </a:t>
            </a:r>
            <a:endParaRPr sz="2900" b="1" dirty="0">
              <a:solidFill>
                <a:srgbClr val="0095D7"/>
              </a:solidFill>
              <a:latin typeface="Assistant"/>
              <a:ea typeface="Assistant"/>
              <a:cs typeface="+mn-cs"/>
              <a:sym typeface="Assistant"/>
            </a:endParaRPr>
          </a:p>
        </p:txBody>
      </p:sp>
      <p:sp>
        <p:nvSpPr>
          <p:cNvPr id="109" name="Google Shape;109;p27"/>
          <p:cNvSpPr txBox="1"/>
          <p:nvPr/>
        </p:nvSpPr>
        <p:spPr>
          <a:xfrm>
            <a:off x="1177550" y="1191900"/>
            <a:ext cx="7675200" cy="39516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2400">
                <a:latin typeface="Assistant Medium"/>
                <a:ea typeface="Assistant Medium"/>
                <a:cs typeface="+mn-cs"/>
                <a:sym typeface="Assistant Medium"/>
              </a:rPr>
              <a:t>מה מעצבן אותי ? ما الذي يزعجني؟ </a:t>
            </a:r>
            <a:endParaRPr sz="2400">
              <a:latin typeface="Assistant Medium"/>
              <a:ea typeface="Assistant Medium"/>
              <a:cs typeface="+mn-cs"/>
              <a:sym typeface="Assistant Medium"/>
            </a:endParaRPr>
          </a:p>
          <a:p>
            <a:pPr marL="0" lvl="0" indent="0" algn="r" rtl="1">
              <a:spcBef>
                <a:spcPts val="1200"/>
              </a:spcBef>
              <a:spcAft>
                <a:spcPts val="0"/>
              </a:spcAft>
              <a:buNone/>
            </a:pPr>
            <a:endParaRPr sz="2400">
              <a:latin typeface="Assistant Medium"/>
              <a:ea typeface="Assistant Medium"/>
              <a:cs typeface="+mn-cs"/>
              <a:sym typeface="Assistant Medium"/>
            </a:endParaRPr>
          </a:p>
          <a:p>
            <a:pPr marL="457200" lvl="0" indent="0" algn="r" rtl="1">
              <a:spcBef>
                <a:spcPts val="0"/>
              </a:spcBef>
              <a:spcAft>
                <a:spcPts val="0"/>
              </a:spcAft>
              <a:buNone/>
            </a:pPr>
            <a:endParaRPr sz="2400">
              <a:solidFill>
                <a:schemeClr val="dk2"/>
              </a:solidFill>
              <a:cs typeface="+mn-cs"/>
            </a:endParaRPr>
          </a:p>
          <a:p>
            <a:pPr marL="0" lvl="0" indent="0" algn="r" rtl="1">
              <a:spcBef>
                <a:spcPts val="0"/>
              </a:spcBef>
              <a:spcAft>
                <a:spcPts val="0"/>
              </a:spcAft>
              <a:buNone/>
            </a:pPr>
            <a:endParaRPr sz="2400" b="1">
              <a:solidFill>
                <a:schemeClr val="dk1"/>
              </a:solidFill>
              <a:cs typeface="+mn-cs"/>
            </a:endParaRPr>
          </a:p>
        </p:txBody>
      </p:sp>
      <p:sp>
        <p:nvSpPr>
          <p:cNvPr id="110" name="Google Shape;110;p27"/>
          <p:cNvSpPr/>
          <p:nvPr/>
        </p:nvSpPr>
        <p:spPr>
          <a:xfrm>
            <a:off x="2924775" y="1826725"/>
            <a:ext cx="6011100" cy="1211100"/>
          </a:xfrm>
          <a:prstGeom prst="flowChartAlternateProcess">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spcBef>
                <a:spcPts val="0"/>
              </a:spcBef>
              <a:spcAft>
                <a:spcPts val="0"/>
              </a:spcAft>
              <a:buNone/>
            </a:pPr>
            <a:r>
              <a:rPr lang="iw" sz="2200">
                <a:solidFill>
                  <a:schemeClr val="dk1"/>
                </a:solidFill>
                <a:latin typeface="Assistant Medium"/>
                <a:ea typeface="Assistant Medium"/>
                <a:cs typeface="+mn-cs"/>
                <a:sym typeface="Assistant Medium"/>
              </a:rPr>
              <a:t>אני [שם] </a:t>
            </a:r>
            <a:endParaRPr sz="2200">
              <a:solidFill>
                <a:schemeClr val="dk1"/>
              </a:solidFill>
              <a:latin typeface="Assistant Medium"/>
              <a:ea typeface="Assistant Medium"/>
              <a:cs typeface="+mn-cs"/>
              <a:sym typeface="Assistant Medium"/>
            </a:endParaRPr>
          </a:p>
          <a:p>
            <a:pPr marL="0" lvl="0" indent="0" algn="ctr" rtl="1">
              <a:spcBef>
                <a:spcPts val="0"/>
              </a:spcBef>
              <a:spcAft>
                <a:spcPts val="0"/>
              </a:spcAft>
              <a:buClr>
                <a:schemeClr val="dk1"/>
              </a:buClr>
              <a:buSzPts val="1100"/>
              <a:buFont typeface="Arial"/>
              <a:buNone/>
            </a:pPr>
            <a:r>
              <a:rPr lang="iw" sz="2200">
                <a:solidFill>
                  <a:schemeClr val="dk1"/>
                </a:solidFill>
                <a:latin typeface="Assistant Medium"/>
                <a:ea typeface="Assistant Medium"/>
                <a:cs typeface="+mn-cs"/>
                <a:sym typeface="Assistant Medium"/>
              </a:rPr>
              <a:t>מחוז [מחוז] </a:t>
            </a:r>
            <a:endParaRPr sz="2200">
              <a:solidFill>
                <a:schemeClr val="dk1"/>
              </a:solidFill>
              <a:latin typeface="Assistant Medium"/>
              <a:ea typeface="Assistant Medium"/>
              <a:cs typeface="+mn-cs"/>
              <a:sym typeface="Assistant Medium"/>
            </a:endParaRPr>
          </a:p>
          <a:p>
            <a:pPr marL="0" lvl="0" indent="0" algn="ctr" rtl="1">
              <a:spcBef>
                <a:spcPts val="0"/>
              </a:spcBef>
              <a:spcAft>
                <a:spcPts val="0"/>
              </a:spcAft>
              <a:buClr>
                <a:schemeClr val="dk1"/>
              </a:buClr>
              <a:buSzPts val="1100"/>
              <a:buFont typeface="Arial"/>
              <a:buNone/>
            </a:pPr>
            <a:r>
              <a:rPr lang="iw" sz="2200">
                <a:solidFill>
                  <a:schemeClr val="dk1"/>
                </a:solidFill>
                <a:latin typeface="Assistant Medium"/>
                <a:ea typeface="Assistant Medium"/>
                <a:cs typeface="+mn-cs"/>
                <a:sym typeface="Assistant Medium"/>
              </a:rPr>
              <a:t>ומה שמעצבן אותי בתיעוד זה …</a:t>
            </a:r>
            <a:endParaRPr sz="2200">
              <a:solidFill>
                <a:schemeClr val="dk1"/>
              </a:solidFill>
              <a:latin typeface="Assistant Medium"/>
              <a:ea typeface="Assistant Medium"/>
              <a:cs typeface="+mn-cs"/>
              <a:sym typeface="Assistant Medium"/>
            </a:endParaRPr>
          </a:p>
          <a:p>
            <a:pPr marL="0" lvl="0" indent="0" algn="l" rtl="0">
              <a:spcBef>
                <a:spcPts val="0"/>
              </a:spcBef>
              <a:spcAft>
                <a:spcPts val="0"/>
              </a:spcAft>
              <a:buNone/>
            </a:pPr>
            <a:endParaRPr>
              <a:cs typeface="+mn-cs"/>
            </a:endParaRPr>
          </a:p>
        </p:txBody>
      </p:sp>
      <p:sp>
        <p:nvSpPr>
          <p:cNvPr id="111" name="Google Shape;111;p27"/>
          <p:cNvSpPr/>
          <p:nvPr/>
        </p:nvSpPr>
        <p:spPr>
          <a:xfrm>
            <a:off x="2924775" y="3503200"/>
            <a:ext cx="6011100" cy="1211100"/>
          </a:xfrm>
          <a:prstGeom prst="flowChartAlternateProcess">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spcBef>
                <a:spcPts val="0"/>
              </a:spcBef>
              <a:spcAft>
                <a:spcPts val="0"/>
              </a:spcAft>
              <a:buNone/>
            </a:pPr>
            <a:r>
              <a:rPr lang="iw" sz="2200">
                <a:solidFill>
                  <a:schemeClr val="dk1"/>
                </a:solidFill>
                <a:latin typeface="Assistant Medium"/>
                <a:ea typeface="Assistant Medium"/>
                <a:cs typeface="+mn-cs"/>
                <a:sym typeface="Assistant Medium"/>
              </a:rPr>
              <a:t>أنا [الاسم]</a:t>
            </a:r>
            <a:endParaRPr sz="2200">
              <a:solidFill>
                <a:schemeClr val="dk1"/>
              </a:solidFill>
              <a:latin typeface="Assistant Medium"/>
              <a:ea typeface="Assistant Medium"/>
              <a:cs typeface="+mn-cs"/>
              <a:sym typeface="Assistant Medium"/>
            </a:endParaRPr>
          </a:p>
          <a:p>
            <a:pPr marL="0" lvl="0" indent="0" algn="ctr" rtl="1">
              <a:spcBef>
                <a:spcPts val="0"/>
              </a:spcBef>
              <a:spcAft>
                <a:spcPts val="0"/>
              </a:spcAft>
              <a:buNone/>
            </a:pPr>
            <a:r>
              <a:rPr lang="iw" sz="2200">
                <a:solidFill>
                  <a:schemeClr val="dk1"/>
                </a:solidFill>
                <a:latin typeface="Assistant Medium"/>
                <a:ea typeface="Assistant Medium"/>
                <a:cs typeface="+mn-cs"/>
                <a:sym typeface="Assistant Medium"/>
              </a:rPr>
              <a:t>من لواء [اسم اللواء]،</a:t>
            </a:r>
            <a:endParaRPr sz="2200">
              <a:solidFill>
                <a:schemeClr val="dk1"/>
              </a:solidFill>
              <a:latin typeface="Assistant Medium"/>
              <a:ea typeface="Assistant Medium"/>
              <a:cs typeface="+mn-cs"/>
              <a:sym typeface="Assistant Medium"/>
            </a:endParaRPr>
          </a:p>
          <a:p>
            <a:pPr marL="0" lvl="0" indent="0" algn="ctr" rtl="1">
              <a:spcBef>
                <a:spcPts val="0"/>
              </a:spcBef>
              <a:spcAft>
                <a:spcPts val="0"/>
              </a:spcAft>
              <a:buNone/>
            </a:pPr>
            <a:r>
              <a:rPr lang="iw" sz="2200">
                <a:solidFill>
                  <a:schemeClr val="dk1"/>
                </a:solidFill>
                <a:latin typeface="Assistant Medium"/>
                <a:ea typeface="Assistant Medium"/>
                <a:cs typeface="+mn-cs"/>
                <a:sym typeface="Assistant Medium"/>
              </a:rPr>
              <a:t>وأكثر ما يزعجني في التوثيق هو…</a:t>
            </a:r>
            <a:endParaRPr sz="2200">
              <a:solidFill>
                <a:schemeClr val="dk1"/>
              </a:solidFill>
              <a:latin typeface="Assistant Medium"/>
              <a:ea typeface="Assistant Medium"/>
              <a:cs typeface="+mn-cs"/>
              <a:sym typeface="Assistant Medium"/>
            </a:endParaRPr>
          </a:p>
          <a:p>
            <a:pPr marL="0" lvl="0" indent="0" algn="l" rtl="0">
              <a:spcBef>
                <a:spcPts val="0"/>
              </a:spcBef>
              <a:spcAft>
                <a:spcPts val="0"/>
              </a:spcAft>
              <a:buNone/>
            </a:pPr>
            <a:endParaRPr>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8"/>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17" name="Google Shape;117;p28"/>
          <p:cNvSpPr txBox="1"/>
          <p:nvPr/>
        </p:nvSpPr>
        <p:spPr>
          <a:xfrm>
            <a:off x="3972025" y="145725"/>
            <a:ext cx="4995000" cy="762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r>
              <a:rPr lang="iw" sz="3200" b="1" dirty="0">
                <a:solidFill>
                  <a:srgbClr val="0095D7"/>
                </a:solidFill>
                <a:latin typeface="Assistant"/>
                <a:ea typeface="Assistant"/>
                <a:cs typeface="+mn-cs"/>
                <a:sym typeface="Assistant"/>
              </a:rPr>
              <a:t>מטרות הסדנא - أهداف الورشة</a:t>
            </a:r>
            <a:endParaRPr sz="3200" b="1" dirty="0">
              <a:solidFill>
                <a:srgbClr val="0095D7"/>
              </a:solidFill>
              <a:latin typeface="Assistant"/>
              <a:ea typeface="Assistant"/>
              <a:cs typeface="+mn-cs"/>
              <a:sym typeface="Assistant"/>
            </a:endParaRPr>
          </a:p>
        </p:txBody>
      </p:sp>
      <p:grpSp>
        <p:nvGrpSpPr>
          <p:cNvPr id="118" name="Google Shape;118;p28"/>
          <p:cNvGrpSpPr/>
          <p:nvPr/>
        </p:nvGrpSpPr>
        <p:grpSpPr>
          <a:xfrm>
            <a:off x="6490400" y="1022100"/>
            <a:ext cx="2476500" cy="2893695"/>
            <a:chOff x="0" y="0"/>
            <a:chExt cx="2476500" cy="2667000"/>
          </a:xfrm>
        </p:grpSpPr>
        <p:sp>
          <p:nvSpPr>
            <p:cNvPr id="119" name="Google Shape;119;p28"/>
            <p:cNvSpPr/>
            <p:nvPr/>
          </p:nvSpPr>
          <p:spPr>
            <a:xfrm>
              <a:off x="0" y="0"/>
              <a:ext cx="2476500" cy="2667000"/>
            </a:xfrm>
            <a:prstGeom prst="roundRect">
              <a:avLst>
                <a:gd name="adj" fmla="val 7692"/>
              </a:avLst>
            </a:prstGeom>
            <a:solidFill>
              <a:srgbClr val="FFFFFF"/>
            </a:solidFill>
            <a:ln w="9525" cap="flat" cmpd="sng">
              <a:solidFill>
                <a:srgbClr val="E0E0E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20" name="Google Shape;120;p28" descr="A clean, professional conceptual image of value-added documentation, featuring magnifying glasses over documents and upward growth arrows, soft colors."/>
            <p:cNvPicPr preferRelativeResize="0"/>
            <p:nvPr/>
          </p:nvPicPr>
          <p:blipFill rotWithShape="1">
            <a:blip r:embed="rId4">
              <a:alphaModFix/>
            </a:blip>
            <a:srcRect t="16667" b="16667"/>
            <a:stretch/>
          </p:blipFill>
          <p:spPr>
            <a:xfrm>
              <a:off x="95250" y="95250"/>
              <a:ext cx="2286000" cy="1524000"/>
            </a:xfrm>
            <a:prstGeom prst="roundRect">
              <a:avLst>
                <a:gd name="adj" fmla="val 9375"/>
              </a:avLst>
            </a:prstGeom>
            <a:noFill/>
            <a:ln>
              <a:noFill/>
            </a:ln>
          </p:spPr>
        </p:pic>
        <p:sp>
          <p:nvSpPr>
            <p:cNvPr id="121" name="Google Shape;121;p28"/>
            <p:cNvSpPr txBox="1"/>
            <p:nvPr/>
          </p:nvSpPr>
          <p:spPr>
            <a:xfrm>
              <a:off x="142875" y="1714500"/>
              <a:ext cx="2190900" cy="857400"/>
            </a:xfrm>
            <a:prstGeom prst="rect">
              <a:avLst/>
            </a:prstGeom>
            <a:noFill/>
            <a:ln>
              <a:noFill/>
            </a:ln>
          </p:spPr>
          <p:txBody>
            <a:bodyPr spcFirstLastPara="1" wrap="square" lIns="0" tIns="0" rIns="0" bIns="0" anchor="t" anchorCtr="0">
              <a:noAutofit/>
            </a:bodyPr>
            <a:lstStyle/>
            <a:p>
              <a:pPr marL="0" lvl="0" indent="0" algn="ctr" rtl="1">
                <a:spcBef>
                  <a:spcPts val="0"/>
                </a:spcBef>
                <a:spcAft>
                  <a:spcPts val="0"/>
                </a:spcAft>
                <a:buNone/>
              </a:pPr>
              <a:r>
                <a:rPr lang="iw" sz="1700" dirty="0">
                  <a:solidFill>
                    <a:srgbClr val="444444"/>
                  </a:solidFill>
                  <a:latin typeface="Assistant"/>
                  <a:ea typeface="Assistant"/>
                  <a:cs typeface="Assistant"/>
                  <a:sym typeface="Assistant"/>
                </a:rPr>
                <a:t>להבין את הערך המוסף של תיעוד לעבודת הליווי</a:t>
              </a:r>
              <a:endParaRPr sz="1300" dirty="0">
                <a:solidFill>
                  <a:srgbClr val="444444"/>
                </a:solidFill>
                <a:latin typeface="Assistant"/>
                <a:ea typeface="Assistant"/>
                <a:cs typeface="Assistant"/>
                <a:sym typeface="Assistant"/>
              </a:endParaRPr>
            </a:p>
            <a:p>
              <a:pPr marL="0" lvl="0" indent="0" algn="ctr" rtl="1">
                <a:spcBef>
                  <a:spcPts val="0"/>
                </a:spcBef>
                <a:spcAft>
                  <a:spcPts val="0"/>
                </a:spcAft>
                <a:buNone/>
              </a:pPr>
              <a:r>
                <a:rPr lang="iw" sz="1700" dirty="0">
                  <a:solidFill>
                    <a:srgbClr val="444444"/>
                  </a:solidFill>
                </a:rPr>
                <a:t>فهم القيمة المضافة التي يوفّرها التوثيق لعمل المرافقة </a:t>
              </a:r>
              <a:endParaRPr sz="1700" dirty="0">
                <a:solidFill>
                  <a:srgbClr val="444444"/>
                </a:solidFill>
              </a:endParaRPr>
            </a:p>
          </p:txBody>
        </p:sp>
      </p:grpSp>
      <p:grpSp>
        <p:nvGrpSpPr>
          <p:cNvPr id="122" name="Google Shape;122;p28"/>
          <p:cNvGrpSpPr/>
          <p:nvPr/>
        </p:nvGrpSpPr>
        <p:grpSpPr>
          <a:xfrm>
            <a:off x="3393675" y="1022100"/>
            <a:ext cx="2476500" cy="2893695"/>
            <a:chOff x="0" y="0"/>
            <a:chExt cx="2476500" cy="2667000"/>
          </a:xfrm>
        </p:grpSpPr>
        <p:sp>
          <p:nvSpPr>
            <p:cNvPr id="123" name="Google Shape;123;p28"/>
            <p:cNvSpPr/>
            <p:nvPr/>
          </p:nvSpPr>
          <p:spPr>
            <a:xfrm>
              <a:off x="0" y="0"/>
              <a:ext cx="2476500" cy="2667000"/>
            </a:xfrm>
            <a:prstGeom prst="roundRect">
              <a:avLst>
                <a:gd name="adj" fmla="val 7692"/>
              </a:avLst>
            </a:prstGeom>
            <a:solidFill>
              <a:srgbClr val="FFFFFF"/>
            </a:solidFill>
            <a:ln w="9525" cap="flat" cmpd="sng">
              <a:solidFill>
                <a:srgbClr val="E0E0E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24" name="Google Shape;124;p28" descr="A high-quality image representing learning and identification, perhaps a person looking at a flow chart or a process map with lightbulb moments."/>
            <p:cNvPicPr preferRelativeResize="0"/>
            <p:nvPr/>
          </p:nvPicPr>
          <p:blipFill rotWithShape="1">
            <a:blip r:embed="rId5">
              <a:alphaModFix/>
            </a:blip>
            <a:srcRect t="16667" b="16667"/>
            <a:stretch/>
          </p:blipFill>
          <p:spPr>
            <a:xfrm>
              <a:off x="95250" y="95250"/>
              <a:ext cx="2286000" cy="1524000"/>
            </a:xfrm>
            <a:prstGeom prst="roundRect">
              <a:avLst>
                <a:gd name="adj" fmla="val 9375"/>
              </a:avLst>
            </a:prstGeom>
            <a:noFill/>
            <a:ln>
              <a:noFill/>
            </a:ln>
          </p:spPr>
        </p:pic>
        <p:sp>
          <p:nvSpPr>
            <p:cNvPr id="125" name="Google Shape;125;p28"/>
            <p:cNvSpPr txBox="1"/>
            <p:nvPr/>
          </p:nvSpPr>
          <p:spPr>
            <a:xfrm>
              <a:off x="142875" y="1714500"/>
              <a:ext cx="2190900" cy="857400"/>
            </a:xfrm>
            <a:prstGeom prst="rect">
              <a:avLst/>
            </a:prstGeom>
            <a:noFill/>
            <a:ln>
              <a:noFill/>
            </a:ln>
          </p:spPr>
          <p:txBody>
            <a:bodyPr spcFirstLastPara="1" wrap="square" lIns="0" tIns="0" rIns="0" bIns="0" anchor="t" anchorCtr="0">
              <a:noAutofit/>
            </a:bodyPr>
            <a:lstStyle/>
            <a:p>
              <a:pPr marL="0" lvl="0" indent="0" algn="ctr" rtl="1">
                <a:spcBef>
                  <a:spcPts val="0"/>
                </a:spcBef>
                <a:spcAft>
                  <a:spcPts val="0"/>
                </a:spcAft>
                <a:buNone/>
              </a:pPr>
              <a:r>
                <a:rPr lang="iw" sz="1700" dirty="0">
                  <a:solidFill>
                    <a:srgbClr val="444444"/>
                  </a:solidFill>
                  <a:latin typeface="Assistant"/>
                  <a:ea typeface="Assistant"/>
                  <a:cs typeface="Assistant"/>
                  <a:sym typeface="Assistant"/>
                </a:rPr>
                <a:t>לזהות מה אפשר ללמוד מתיעוד על תהליך הליוו</a:t>
              </a:r>
              <a:r>
                <a:rPr lang="iw" sz="1300" dirty="0">
                  <a:solidFill>
                    <a:srgbClr val="444444"/>
                  </a:solidFill>
                  <a:latin typeface="Assistant"/>
                  <a:ea typeface="Assistant"/>
                  <a:cs typeface="Assistant"/>
                  <a:sym typeface="Assistant"/>
                </a:rPr>
                <a:t>י</a:t>
              </a:r>
              <a:endParaRPr sz="1300" dirty="0">
                <a:solidFill>
                  <a:srgbClr val="444444"/>
                </a:solidFill>
                <a:latin typeface="Assistant"/>
                <a:ea typeface="Assistant"/>
                <a:cs typeface="Assistant"/>
                <a:sym typeface="Assistant"/>
              </a:endParaRPr>
            </a:p>
            <a:p>
              <a:pPr marL="0" lvl="0" indent="0" algn="ctr" rtl="1">
                <a:spcBef>
                  <a:spcPts val="0"/>
                </a:spcBef>
                <a:spcAft>
                  <a:spcPts val="0"/>
                </a:spcAft>
                <a:buNone/>
              </a:pPr>
              <a:r>
                <a:rPr lang="iw" sz="1600" dirty="0">
                  <a:solidFill>
                    <a:srgbClr val="444444"/>
                  </a:solidFill>
                </a:rPr>
                <a:t>التعرّف إلى ما يمكن تعلّمه من التوثيق حول سيرورة المرافقة</a:t>
              </a:r>
              <a:endParaRPr sz="1600" dirty="0">
                <a:solidFill>
                  <a:srgbClr val="444444"/>
                </a:solidFill>
              </a:endParaRPr>
            </a:p>
          </p:txBody>
        </p:sp>
      </p:grpSp>
      <p:grpSp>
        <p:nvGrpSpPr>
          <p:cNvPr id="126" name="Google Shape;126;p28"/>
          <p:cNvGrpSpPr/>
          <p:nvPr/>
        </p:nvGrpSpPr>
        <p:grpSpPr>
          <a:xfrm>
            <a:off x="296950" y="1022100"/>
            <a:ext cx="2476500" cy="2893695"/>
            <a:chOff x="0" y="0"/>
            <a:chExt cx="2476500" cy="2667000"/>
          </a:xfrm>
        </p:grpSpPr>
        <p:sp>
          <p:nvSpPr>
            <p:cNvPr id="127" name="Google Shape;127;p28"/>
            <p:cNvSpPr/>
            <p:nvPr/>
          </p:nvSpPr>
          <p:spPr>
            <a:xfrm>
              <a:off x="0" y="0"/>
              <a:ext cx="2476500" cy="2667000"/>
            </a:xfrm>
            <a:prstGeom prst="roundRect">
              <a:avLst>
                <a:gd name="adj" fmla="val 7692"/>
              </a:avLst>
            </a:prstGeom>
            <a:solidFill>
              <a:srgbClr val="FFFFFF"/>
            </a:solidFill>
            <a:ln w="9525" cap="flat" cmpd="sng">
              <a:solidFill>
                <a:srgbClr val="E0E0E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28" name="Google Shape;128;p28" descr="A professional image of smart planning, featuring a notebook, a pen, and a laptop in a bright, organized setting representing &quot;smart documentation&quot;."/>
            <p:cNvPicPr preferRelativeResize="0"/>
            <p:nvPr/>
          </p:nvPicPr>
          <p:blipFill rotWithShape="1">
            <a:blip r:embed="rId6">
              <a:alphaModFix/>
            </a:blip>
            <a:srcRect t="16667" b="16667"/>
            <a:stretch/>
          </p:blipFill>
          <p:spPr>
            <a:xfrm>
              <a:off x="95250" y="95250"/>
              <a:ext cx="2286000" cy="1524000"/>
            </a:xfrm>
            <a:prstGeom prst="roundRect">
              <a:avLst>
                <a:gd name="adj" fmla="val 9375"/>
              </a:avLst>
            </a:prstGeom>
            <a:noFill/>
            <a:ln>
              <a:noFill/>
            </a:ln>
          </p:spPr>
        </p:pic>
        <p:sp>
          <p:nvSpPr>
            <p:cNvPr id="129" name="Google Shape;129;p28"/>
            <p:cNvSpPr txBox="1"/>
            <p:nvPr/>
          </p:nvSpPr>
          <p:spPr>
            <a:xfrm>
              <a:off x="142875" y="1714500"/>
              <a:ext cx="2190900" cy="857400"/>
            </a:xfrm>
            <a:prstGeom prst="rect">
              <a:avLst/>
            </a:prstGeom>
            <a:noFill/>
            <a:ln>
              <a:noFill/>
            </a:ln>
          </p:spPr>
          <p:txBody>
            <a:bodyPr spcFirstLastPara="1" wrap="square" lIns="0" tIns="0" rIns="0" bIns="0" anchor="t" anchorCtr="0">
              <a:noAutofit/>
            </a:bodyPr>
            <a:lstStyle/>
            <a:p>
              <a:pPr marL="0" lvl="0" indent="0" algn="ctr" rtl="1">
                <a:spcBef>
                  <a:spcPts val="0"/>
                </a:spcBef>
                <a:spcAft>
                  <a:spcPts val="0"/>
                </a:spcAft>
                <a:buNone/>
              </a:pPr>
              <a:r>
                <a:rPr lang="iw" sz="1700" dirty="0">
                  <a:solidFill>
                    <a:srgbClr val="444444"/>
                  </a:solidFill>
                  <a:latin typeface="Assistant"/>
                  <a:ea typeface="Assistant"/>
                  <a:cs typeface="Assistant"/>
                  <a:sym typeface="Assistant"/>
                </a:rPr>
                <a:t>לחשוב על דרכים לתיעוד נבון ומקצועי</a:t>
              </a:r>
              <a:endParaRPr sz="1300" dirty="0">
                <a:solidFill>
                  <a:srgbClr val="444444"/>
                </a:solidFill>
                <a:latin typeface="Assistant"/>
                <a:ea typeface="Assistant"/>
                <a:cs typeface="Assistant"/>
                <a:sym typeface="Assistant"/>
              </a:endParaRPr>
            </a:p>
            <a:p>
              <a:pPr marL="0" lvl="0" indent="0" algn="ctr" rtl="1">
                <a:spcBef>
                  <a:spcPts val="0"/>
                </a:spcBef>
                <a:spcAft>
                  <a:spcPts val="0"/>
                </a:spcAft>
                <a:buNone/>
              </a:pPr>
              <a:r>
                <a:rPr lang="iw" sz="1700" dirty="0">
                  <a:solidFill>
                    <a:srgbClr val="444444"/>
                  </a:solidFill>
                </a:rPr>
                <a:t>التفكير في أساليب للتوثيق الذكي والمهني </a:t>
              </a:r>
              <a:endParaRPr sz="1700" dirty="0">
                <a:solidFill>
                  <a:srgbClr val="444444"/>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9"/>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35" name="Google Shape;135;p29"/>
          <p:cNvSpPr txBox="1"/>
          <p:nvPr/>
        </p:nvSpPr>
        <p:spPr>
          <a:xfrm>
            <a:off x="3452200" y="175800"/>
            <a:ext cx="5461800" cy="9525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iw" sz="3200" b="1" dirty="0">
                <a:solidFill>
                  <a:srgbClr val="0095D7"/>
                </a:solidFill>
                <a:latin typeface="Assistant"/>
                <a:ea typeface="Assistant"/>
                <a:cs typeface="+mn-cs"/>
                <a:sym typeface="Assistant"/>
              </a:rPr>
              <a:t>לשם מה תיעוד? </a:t>
            </a:r>
            <a:r>
              <a:rPr lang="iw" sz="2400" b="1" dirty="0">
                <a:solidFill>
                  <a:srgbClr val="0095D7"/>
                </a:solidFill>
                <a:latin typeface="Assistant"/>
                <a:ea typeface="Assistant"/>
                <a:cs typeface="+mn-cs"/>
                <a:sym typeface="Assistant"/>
              </a:rPr>
              <a:t>لماذا نُوثِّق؟</a:t>
            </a:r>
            <a:endParaRPr sz="2400" b="1" dirty="0">
              <a:solidFill>
                <a:srgbClr val="0095D7"/>
              </a:solidFill>
              <a:latin typeface="Assistant"/>
              <a:ea typeface="Assistant"/>
              <a:cs typeface="+mn-cs"/>
              <a:sym typeface="Assistant"/>
            </a:endParaRPr>
          </a:p>
        </p:txBody>
      </p:sp>
      <p:grpSp>
        <p:nvGrpSpPr>
          <p:cNvPr id="136" name="Google Shape;136;p29"/>
          <p:cNvGrpSpPr/>
          <p:nvPr/>
        </p:nvGrpSpPr>
        <p:grpSpPr>
          <a:xfrm>
            <a:off x="5190400" y="1436845"/>
            <a:ext cx="3619500" cy="2650807"/>
            <a:chOff x="4953000" y="1714500"/>
            <a:chExt cx="3619500" cy="2095500"/>
          </a:xfrm>
        </p:grpSpPr>
        <p:sp>
          <p:nvSpPr>
            <p:cNvPr id="137" name="Google Shape;137;p29"/>
            <p:cNvSpPr/>
            <p:nvPr/>
          </p:nvSpPr>
          <p:spPr>
            <a:xfrm>
              <a:off x="4953000" y="1714500"/>
              <a:ext cx="3619500" cy="2095500"/>
            </a:xfrm>
            <a:prstGeom prst="roundRect">
              <a:avLst>
                <a:gd name="adj" fmla="val 9090"/>
              </a:avLst>
            </a:prstGeom>
            <a:solidFill>
              <a:schemeClr val="lt1"/>
            </a:solidFill>
            <a:ln>
              <a:noFill/>
            </a:ln>
          </p:spPr>
          <p:txBody>
            <a:bodyPr spcFirstLastPara="1" wrap="square" lIns="0" tIns="0" rIns="0" bIns="0" anchor="ctr" anchorCtr="0">
              <a:noAutofit/>
            </a:bodyPr>
            <a:lstStyle/>
            <a:p>
              <a:pPr marL="0" lvl="0" indent="0" algn="l" rtl="0">
                <a:spcBef>
                  <a:spcPts val="0"/>
                </a:spcBef>
                <a:spcAft>
                  <a:spcPts val="0"/>
                </a:spcAft>
                <a:buNone/>
              </a:pPr>
              <a:endParaRPr>
                <a:cs typeface="+mn-cs"/>
              </a:endParaRPr>
            </a:p>
          </p:txBody>
        </p:sp>
        <p:sp>
          <p:nvSpPr>
            <p:cNvPr id="139" name="Google Shape;139;p29"/>
            <p:cNvSpPr txBox="1"/>
            <p:nvPr/>
          </p:nvSpPr>
          <p:spPr>
            <a:xfrm>
              <a:off x="5218450" y="1809741"/>
              <a:ext cx="3163800" cy="1905000"/>
            </a:xfrm>
            <a:prstGeom prst="rect">
              <a:avLst/>
            </a:prstGeom>
            <a:solidFill>
              <a:schemeClr val="lt1"/>
            </a:solidFill>
            <a:ln>
              <a:noFill/>
            </a:ln>
          </p:spPr>
          <p:txBody>
            <a:bodyPr spcFirstLastPara="1" wrap="square" lIns="0" tIns="0" rIns="0" bIns="0" anchor="ctr" anchorCtr="0">
              <a:noAutofit/>
            </a:bodyPr>
            <a:lstStyle/>
            <a:p>
              <a:pPr marL="0" lvl="0" indent="0" algn="ctr" rtl="1">
                <a:spcBef>
                  <a:spcPts val="0"/>
                </a:spcBef>
                <a:spcAft>
                  <a:spcPts val="0"/>
                </a:spcAft>
                <a:buNone/>
              </a:pPr>
              <a:r>
                <a:rPr lang="iw" sz="2700">
                  <a:solidFill>
                    <a:srgbClr val="4A86E8"/>
                  </a:solidFill>
                  <a:latin typeface="Assistant SemiBold"/>
                  <a:ea typeface="Assistant SemiBold"/>
                  <a:cs typeface="+mn-cs"/>
                  <a:sym typeface="Assistant SemiBold"/>
                </a:rPr>
                <a:t>תיעוד למעקב </a:t>
              </a:r>
              <a:endParaRPr sz="2700">
                <a:solidFill>
                  <a:srgbClr val="4A86E8"/>
                </a:solidFill>
                <a:latin typeface="Assistant SemiBold"/>
                <a:ea typeface="Assistant SemiBold"/>
                <a:cs typeface="+mn-cs"/>
                <a:sym typeface="Assistant SemiBold"/>
              </a:endParaRPr>
            </a:p>
            <a:p>
              <a:pPr marL="0" lvl="0" indent="0" algn="ctr" rtl="1">
                <a:spcBef>
                  <a:spcPts val="600"/>
                </a:spcBef>
                <a:spcAft>
                  <a:spcPts val="0"/>
                </a:spcAft>
                <a:buNone/>
              </a:pPr>
              <a:r>
                <a:rPr lang="iw" sz="2400">
                  <a:solidFill>
                    <a:srgbClr val="444444"/>
                  </a:solidFill>
                  <a:latin typeface="Assistant"/>
                  <a:ea typeface="Assistant"/>
                  <a:cs typeface="+mn-cs"/>
                  <a:sym typeface="Assistant"/>
                </a:rPr>
                <a:t>מתעדות כדי לעקוב,</a:t>
              </a:r>
              <a:endParaRPr sz="2400">
                <a:solidFill>
                  <a:srgbClr val="444444"/>
                </a:solidFill>
                <a:latin typeface="Assistant"/>
                <a:ea typeface="Assistant"/>
                <a:cs typeface="+mn-cs"/>
                <a:sym typeface="Assistant"/>
              </a:endParaRPr>
            </a:p>
            <a:p>
              <a:pPr marL="0" lvl="0" indent="0" algn="ctr" rtl="1">
                <a:spcBef>
                  <a:spcPts val="600"/>
                </a:spcBef>
                <a:spcAft>
                  <a:spcPts val="0"/>
                </a:spcAft>
                <a:buNone/>
              </a:pPr>
              <a:r>
                <a:rPr lang="iw" sz="2400">
                  <a:solidFill>
                    <a:srgbClr val="444444"/>
                  </a:solidFill>
                  <a:latin typeface="Assistant"/>
                  <a:ea typeface="Assistant"/>
                  <a:cs typeface="+mn-cs"/>
                  <a:sym typeface="Assistant"/>
                </a:rPr>
                <a:t> לזכור ולשמור על רצף הליווי</a:t>
              </a:r>
              <a:endParaRPr sz="2400">
                <a:solidFill>
                  <a:srgbClr val="444444"/>
                </a:solidFill>
                <a:latin typeface="Assistant"/>
                <a:ea typeface="Assistant"/>
                <a:cs typeface="+mn-cs"/>
                <a:sym typeface="Assistant"/>
              </a:endParaRPr>
            </a:p>
            <a:p>
              <a:pPr marL="0" lvl="0" indent="0" algn="ctr" rtl="1">
                <a:spcBef>
                  <a:spcPts val="600"/>
                </a:spcBef>
                <a:spcAft>
                  <a:spcPts val="0"/>
                </a:spcAft>
                <a:buNone/>
              </a:pPr>
              <a:r>
                <a:rPr lang="iw" sz="1800" b="1">
                  <a:solidFill>
                    <a:srgbClr val="444444"/>
                  </a:solidFill>
                  <a:latin typeface="Assistant"/>
                  <a:ea typeface="Assistant"/>
                  <a:cs typeface="+mn-cs"/>
                  <a:sym typeface="Assistant"/>
                </a:rPr>
                <a:t>التوثيق للمتابعة</a:t>
              </a:r>
              <a:endParaRPr sz="1800" b="1">
                <a:solidFill>
                  <a:srgbClr val="444444"/>
                </a:solidFill>
                <a:latin typeface="Assistant"/>
                <a:ea typeface="Assistant"/>
                <a:cs typeface="+mn-cs"/>
                <a:sym typeface="Assistant"/>
              </a:endParaRPr>
            </a:p>
            <a:p>
              <a:pPr marL="0" lvl="0" indent="0" algn="ctr" rtl="1">
                <a:spcBef>
                  <a:spcPts val="600"/>
                </a:spcBef>
                <a:spcAft>
                  <a:spcPts val="0"/>
                </a:spcAft>
                <a:buNone/>
              </a:pPr>
              <a:r>
                <a:rPr lang="iw" sz="1700">
                  <a:solidFill>
                    <a:srgbClr val="444444"/>
                  </a:solidFill>
                  <a:latin typeface="Assistant"/>
                  <a:ea typeface="Assistant"/>
                  <a:cs typeface="+mn-cs"/>
                  <a:sym typeface="Assistant"/>
                </a:rPr>
                <a:t>نوثّق لنتابع، ونتذكّر، ونحافظ على استمرارية المرافقة.</a:t>
              </a:r>
              <a:endParaRPr sz="1700">
                <a:solidFill>
                  <a:srgbClr val="444444"/>
                </a:solidFill>
                <a:latin typeface="Assistant"/>
                <a:ea typeface="Assistant"/>
                <a:cs typeface="+mn-cs"/>
                <a:sym typeface="Assistant"/>
              </a:endParaRPr>
            </a:p>
          </p:txBody>
        </p:sp>
      </p:grpSp>
      <p:grpSp>
        <p:nvGrpSpPr>
          <p:cNvPr id="140" name="Google Shape;140;p29"/>
          <p:cNvGrpSpPr/>
          <p:nvPr/>
        </p:nvGrpSpPr>
        <p:grpSpPr>
          <a:xfrm>
            <a:off x="620500" y="1436843"/>
            <a:ext cx="3619500" cy="2650807"/>
            <a:chOff x="571500" y="1714500"/>
            <a:chExt cx="3619500" cy="2095500"/>
          </a:xfrm>
        </p:grpSpPr>
        <p:sp>
          <p:nvSpPr>
            <p:cNvPr id="141" name="Google Shape;141;p29"/>
            <p:cNvSpPr/>
            <p:nvPr/>
          </p:nvSpPr>
          <p:spPr>
            <a:xfrm>
              <a:off x="571500" y="1714500"/>
              <a:ext cx="3619500" cy="2095500"/>
            </a:xfrm>
            <a:prstGeom prst="roundRect">
              <a:avLst>
                <a:gd name="adj" fmla="val 9090"/>
              </a:avLst>
            </a:prstGeom>
            <a:solidFill>
              <a:schemeClr val="lt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highlight>
                  <a:schemeClr val="lt1"/>
                </a:highlight>
                <a:cs typeface="+mn-cs"/>
              </a:endParaRPr>
            </a:p>
          </p:txBody>
        </p:sp>
        <p:sp>
          <p:nvSpPr>
            <p:cNvPr id="142" name="Google Shape;142;p29"/>
            <p:cNvSpPr txBox="1"/>
            <p:nvPr/>
          </p:nvSpPr>
          <p:spPr>
            <a:xfrm>
              <a:off x="838950" y="1809752"/>
              <a:ext cx="2966100" cy="1905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lvl="0" indent="0" algn="ctr" rtl="1">
                <a:spcBef>
                  <a:spcPts val="0"/>
                </a:spcBef>
                <a:spcAft>
                  <a:spcPts val="0"/>
                </a:spcAft>
                <a:buNone/>
              </a:pPr>
              <a:endParaRPr sz="2700">
                <a:solidFill>
                  <a:srgbClr val="00796B"/>
                </a:solidFill>
                <a:latin typeface="Assistant SemiBold"/>
                <a:ea typeface="Assistant SemiBold"/>
                <a:cs typeface="+mn-cs"/>
                <a:sym typeface="Assistant SemiBold"/>
              </a:endParaRPr>
            </a:p>
            <a:p>
              <a:pPr marL="0" lvl="0" indent="0" algn="ctr" rtl="1">
                <a:spcBef>
                  <a:spcPts val="0"/>
                </a:spcBef>
                <a:spcAft>
                  <a:spcPts val="0"/>
                </a:spcAft>
                <a:buNone/>
              </a:pPr>
              <a:r>
                <a:rPr lang="iw" sz="2700">
                  <a:solidFill>
                    <a:srgbClr val="4A86E8"/>
                  </a:solidFill>
                  <a:latin typeface="Assistant SemiBold"/>
                  <a:ea typeface="Assistant SemiBold"/>
                  <a:cs typeface="+mn-cs"/>
                  <a:sym typeface="Assistant SemiBold"/>
                </a:rPr>
                <a:t>תיעוד ללמידה</a:t>
              </a:r>
              <a:endParaRPr sz="2700">
                <a:solidFill>
                  <a:srgbClr val="4A86E8"/>
                </a:solidFill>
                <a:latin typeface="Assistant SemiBold"/>
                <a:ea typeface="Assistant SemiBold"/>
                <a:cs typeface="+mn-cs"/>
                <a:sym typeface="Assistant SemiBold"/>
              </a:endParaRPr>
            </a:p>
            <a:p>
              <a:pPr marL="0" lvl="0" indent="0" algn="ctr" rtl="1">
                <a:spcBef>
                  <a:spcPts val="600"/>
                </a:spcBef>
                <a:spcAft>
                  <a:spcPts val="0"/>
                </a:spcAft>
                <a:buNone/>
              </a:pPr>
              <a:r>
                <a:rPr lang="iw" sz="2400">
                  <a:solidFill>
                    <a:srgbClr val="444444"/>
                  </a:solidFill>
                  <a:latin typeface="Assistant"/>
                  <a:ea typeface="Assistant"/>
                  <a:cs typeface="+mn-cs"/>
                  <a:sym typeface="Assistant"/>
                </a:rPr>
                <a:t>מתעדות כדי ללמוד </a:t>
              </a:r>
              <a:endParaRPr sz="2400">
                <a:solidFill>
                  <a:srgbClr val="444444"/>
                </a:solidFill>
                <a:latin typeface="Assistant"/>
                <a:ea typeface="Assistant"/>
                <a:cs typeface="+mn-cs"/>
                <a:sym typeface="Assistant"/>
              </a:endParaRPr>
            </a:p>
            <a:p>
              <a:pPr marL="0" lvl="0" indent="0" algn="ctr" rtl="1">
                <a:spcBef>
                  <a:spcPts val="600"/>
                </a:spcBef>
                <a:spcAft>
                  <a:spcPts val="0"/>
                </a:spcAft>
                <a:buNone/>
              </a:pPr>
              <a:r>
                <a:rPr lang="iw" sz="2400">
                  <a:solidFill>
                    <a:srgbClr val="444444"/>
                  </a:solidFill>
                  <a:latin typeface="Assistant"/>
                  <a:ea typeface="Assistant"/>
                  <a:cs typeface="+mn-cs"/>
                  <a:sym typeface="Assistant"/>
                </a:rPr>
                <a:t>ולהשתפר</a:t>
              </a:r>
              <a:endParaRPr sz="2400">
                <a:solidFill>
                  <a:srgbClr val="444444"/>
                </a:solidFill>
                <a:latin typeface="Assistant"/>
                <a:ea typeface="Assistant"/>
                <a:cs typeface="+mn-cs"/>
                <a:sym typeface="Assistant"/>
              </a:endParaRPr>
            </a:p>
            <a:p>
              <a:pPr marL="0" lvl="0" indent="0" algn="ctr" rtl="1">
                <a:lnSpc>
                  <a:spcPct val="115000"/>
                </a:lnSpc>
                <a:spcBef>
                  <a:spcPts val="1400"/>
                </a:spcBef>
                <a:spcAft>
                  <a:spcPts val="0"/>
                </a:spcAft>
                <a:buClr>
                  <a:schemeClr val="dk1"/>
                </a:buClr>
                <a:buSzPts val="1100"/>
                <a:buFont typeface="Arial"/>
                <a:buNone/>
              </a:pPr>
              <a:r>
                <a:rPr lang="iw" sz="1800" b="1">
                  <a:solidFill>
                    <a:schemeClr val="dk1"/>
                  </a:solidFill>
                  <a:latin typeface="Assistant"/>
                  <a:ea typeface="Assistant"/>
                  <a:cs typeface="+mn-cs"/>
                  <a:sym typeface="Assistant"/>
                </a:rPr>
                <a:t>التوثيق من أجل التعلّم</a:t>
              </a:r>
              <a:endParaRPr sz="1800" b="1">
                <a:solidFill>
                  <a:schemeClr val="dk1"/>
                </a:solidFill>
                <a:latin typeface="Assistant"/>
                <a:ea typeface="Assistant"/>
                <a:cs typeface="+mn-cs"/>
                <a:sym typeface="Assistant"/>
              </a:endParaRPr>
            </a:p>
            <a:p>
              <a:pPr marL="0" lvl="0" indent="0" algn="ctr" rtl="1">
                <a:lnSpc>
                  <a:spcPct val="115000"/>
                </a:lnSpc>
                <a:spcBef>
                  <a:spcPts val="1200"/>
                </a:spcBef>
                <a:spcAft>
                  <a:spcPts val="0"/>
                </a:spcAft>
                <a:buClr>
                  <a:schemeClr val="dk1"/>
                </a:buClr>
                <a:buSzPts val="1100"/>
                <a:buFont typeface="Arial"/>
                <a:buNone/>
              </a:pPr>
              <a:r>
                <a:rPr lang="iw" sz="1600">
                  <a:solidFill>
                    <a:schemeClr val="dk1"/>
                  </a:solidFill>
                  <a:latin typeface="Assistant"/>
                  <a:ea typeface="Assistant"/>
                  <a:cs typeface="+mn-cs"/>
                  <a:sym typeface="Assistant"/>
                </a:rPr>
                <a:t>نوثّق لنتعلّم ونتحسّن.</a:t>
              </a:r>
              <a:endParaRPr sz="1600">
                <a:solidFill>
                  <a:schemeClr val="dk1"/>
                </a:solidFill>
                <a:latin typeface="Assistant"/>
                <a:ea typeface="Assistant"/>
                <a:cs typeface="+mn-cs"/>
                <a:sym typeface="Assistant"/>
              </a:endParaRPr>
            </a:p>
            <a:p>
              <a:pPr marL="0" lvl="0" indent="0" algn="r" rtl="1">
                <a:spcBef>
                  <a:spcPts val="1200"/>
                </a:spcBef>
                <a:spcAft>
                  <a:spcPts val="0"/>
                </a:spcAft>
                <a:buNone/>
              </a:pPr>
              <a:endParaRPr sz="1600">
                <a:solidFill>
                  <a:srgbClr val="444444"/>
                </a:solidFill>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30"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48" name="Google Shape;148;p30"/>
          <p:cNvSpPr txBox="1"/>
          <p:nvPr/>
        </p:nvSpPr>
        <p:spPr>
          <a:xfrm>
            <a:off x="2563800" y="911000"/>
            <a:ext cx="4016400" cy="14172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4400" b="1">
                <a:solidFill>
                  <a:srgbClr val="0095D7"/>
                </a:solidFill>
                <a:latin typeface="Assistant"/>
                <a:ea typeface="Assistant"/>
                <a:cs typeface="+mn-cs"/>
                <a:sym typeface="Assistant"/>
              </a:rPr>
              <a:t>חקר פרקטיקה </a:t>
            </a:r>
            <a:endParaRPr sz="4400" b="1">
              <a:solidFill>
                <a:srgbClr val="0095D7"/>
              </a:solidFill>
              <a:latin typeface="Assistant"/>
              <a:ea typeface="Assistant"/>
              <a:cs typeface="+mn-cs"/>
              <a:sym typeface="Assistant"/>
            </a:endParaRPr>
          </a:p>
          <a:p>
            <a:pPr marL="0" lvl="0" indent="0" algn="ctr" rtl="1">
              <a:spcBef>
                <a:spcPts val="0"/>
              </a:spcBef>
              <a:spcAft>
                <a:spcPts val="0"/>
              </a:spcAft>
              <a:buNone/>
            </a:pPr>
            <a:r>
              <a:rPr lang="iw" sz="4400" b="1">
                <a:solidFill>
                  <a:srgbClr val="0095D7"/>
                </a:solidFill>
                <a:latin typeface="Assistant"/>
                <a:ea typeface="Assistant"/>
                <a:cs typeface="+mn-cs"/>
                <a:sym typeface="Assistant"/>
              </a:rPr>
              <a:t>بحث الممارسة</a:t>
            </a:r>
            <a:r>
              <a:rPr lang="iw" sz="3200" b="1">
                <a:solidFill>
                  <a:srgbClr val="0095D7"/>
                </a:solidFill>
                <a:latin typeface="Assistant"/>
                <a:ea typeface="Assistant"/>
                <a:cs typeface="+mn-cs"/>
                <a:sym typeface="Assistant"/>
              </a:rPr>
              <a:t> </a:t>
            </a:r>
            <a:r>
              <a:rPr lang="iw" sz="3200" b="1">
                <a:solidFill>
                  <a:schemeClr val="dk2"/>
                </a:solidFill>
                <a:latin typeface="Assistant"/>
                <a:ea typeface="Assistant"/>
                <a:cs typeface="+mn-cs"/>
                <a:sym typeface="Assistant"/>
              </a:rPr>
              <a:t> </a:t>
            </a:r>
            <a:endParaRPr sz="3200" b="1">
              <a:solidFill>
                <a:schemeClr val="dk2"/>
              </a:solidFill>
              <a:latin typeface="Assistant"/>
              <a:ea typeface="Assistant"/>
              <a:cs typeface="+mn-cs"/>
              <a:sym typeface="Assistant"/>
            </a:endParaRPr>
          </a:p>
        </p:txBody>
      </p:sp>
      <p:sp>
        <p:nvSpPr>
          <p:cNvPr id="149" name="Google Shape;149;p30"/>
          <p:cNvSpPr txBox="1"/>
          <p:nvPr/>
        </p:nvSpPr>
        <p:spPr>
          <a:xfrm>
            <a:off x="0" y="2481075"/>
            <a:ext cx="9144000" cy="1281300"/>
          </a:xfrm>
          <a:prstGeom prst="rect">
            <a:avLst/>
          </a:prstGeom>
          <a:solidFill>
            <a:schemeClr val="lt1"/>
          </a:solid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iw" sz="2800">
                <a:solidFill>
                  <a:srgbClr val="0095D7"/>
                </a:solidFill>
                <a:latin typeface="Assistant Medium"/>
                <a:ea typeface="Assistant Medium"/>
                <a:cs typeface="+mn-cs"/>
                <a:sym typeface="Assistant Medium"/>
              </a:rPr>
              <a:t>מה אפשר ללמוד דרך התיעוד על הליווי?</a:t>
            </a:r>
            <a:r>
              <a:rPr lang="iw" sz="1600">
                <a:solidFill>
                  <a:srgbClr val="0095D7"/>
                </a:solidFill>
                <a:latin typeface="Assistant Medium"/>
                <a:ea typeface="Assistant Medium"/>
                <a:cs typeface="+mn-cs"/>
                <a:sym typeface="Assistant Medium"/>
              </a:rPr>
              <a:t> </a:t>
            </a:r>
            <a:endParaRPr sz="1600">
              <a:solidFill>
                <a:srgbClr val="0095D7"/>
              </a:solidFill>
              <a:latin typeface="Assistant Medium"/>
              <a:ea typeface="Assistant Medium"/>
              <a:cs typeface="+mn-cs"/>
              <a:sym typeface="Assistant Medium"/>
            </a:endParaRPr>
          </a:p>
          <a:p>
            <a:pPr marL="0" lvl="0" indent="0" algn="ctr" rtl="0">
              <a:lnSpc>
                <a:spcPct val="115000"/>
              </a:lnSpc>
              <a:spcBef>
                <a:spcPts val="1200"/>
              </a:spcBef>
              <a:spcAft>
                <a:spcPts val="0"/>
              </a:spcAft>
              <a:buClr>
                <a:schemeClr val="dk1"/>
              </a:buClr>
              <a:buSzPts val="1100"/>
              <a:buFont typeface="Arial"/>
              <a:buNone/>
            </a:pPr>
            <a:r>
              <a:rPr lang="iw" sz="2000" b="1">
                <a:solidFill>
                  <a:srgbClr val="0095D7"/>
                </a:solidFill>
                <a:cs typeface="+mn-cs"/>
              </a:rPr>
              <a:t>ماذا يمكن أن نتعلّم عن سيرورة المرافقة من خلال التوثيق؟</a:t>
            </a:r>
            <a:endParaRPr sz="2000" b="1">
              <a:solidFill>
                <a:srgbClr val="0095D7"/>
              </a:solidFill>
              <a:cs typeface="+mn-cs"/>
            </a:endParaRPr>
          </a:p>
          <a:p>
            <a:pPr marL="0" lvl="0" indent="0" algn="ctr" rtl="1">
              <a:spcBef>
                <a:spcPts val="1200"/>
              </a:spcBef>
              <a:spcAft>
                <a:spcPts val="0"/>
              </a:spcAft>
              <a:buNone/>
            </a:pPr>
            <a:endParaRPr sz="1600">
              <a:solidFill>
                <a:schemeClr val="dk2"/>
              </a:solidFill>
              <a:latin typeface="Assistant Medium"/>
              <a:ea typeface="Assistant Medium"/>
              <a:cs typeface="+mn-cs"/>
              <a:sym typeface="Assistan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31"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55" name="Google Shape;155;p31"/>
          <p:cNvSpPr txBox="1"/>
          <p:nvPr/>
        </p:nvSpPr>
        <p:spPr>
          <a:xfrm>
            <a:off x="4919600" y="196025"/>
            <a:ext cx="4016400" cy="873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3200" b="1">
                <a:solidFill>
                  <a:srgbClr val="0095D7"/>
                </a:solidFill>
                <a:latin typeface="Assistant"/>
                <a:ea typeface="Assistant"/>
                <a:cs typeface="Assistant"/>
                <a:sym typeface="Assistant"/>
              </a:rPr>
              <a:t>קוד אתי</a:t>
            </a:r>
            <a:r>
              <a:rPr lang="iw" sz="2900" b="1">
                <a:solidFill>
                  <a:srgbClr val="0095D7"/>
                </a:solidFill>
                <a:latin typeface="Assistant"/>
                <a:ea typeface="Assistant"/>
                <a:cs typeface="Assistant"/>
                <a:sym typeface="Assistant"/>
              </a:rPr>
              <a:t> </a:t>
            </a:r>
            <a:endParaRPr sz="2900" b="1">
              <a:solidFill>
                <a:srgbClr val="0095D7"/>
              </a:solidFill>
              <a:latin typeface="Assistant"/>
              <a:ea typeface="Assistant"/>
              <a:cs typeface="Assistant"/>
              <a:sym typeface="Assistant"/>
            </a:endParaRPr>
          </a:p>
        </p:txBody>
      </p:sp>
      <p:sp>
        <p:nvSpPr>
          <p:cNvPr id="156" name="Google Shape;156;p31"/>
          <p:cNvSpPr txBox="1"/>
          <p:nvPr/>
        </p:nvSpPr>
        <p:spPr>
          <a:xfrm>
            <a:off x="858850" y="815250"/>
            <a:ext cx="7984200" cy="3513000"/>
          </a:xfrm>
          <a:prstGeom prst="rect">
            <a:avLst/>
          </a:prstGeom>
          <a:noFill/>
          <a:ln>
            <a:noFill/>
          </a:ln>
        </p:spPr>
        <p:txBody>
          <a:bodyPr spcFirstLastPara="1" wrap="square" lIns="91425" tIns="91425" rIns="91425" bIns="91425" anchor="t" anchorCtr="0">
            <a:noAutofit/>
          </a:bodyPr>
          <a:lstStyle/>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אנחנו ניגשות לתיעוד מתוך </a:t>
            </a:r>
            <a:r>
              <a:rPr lang="iw" sz="1800" b="1">
                <a:solidFill>
                  <a:schemeClr val="dk1"/>
                </a:solidFill>
                <a:latin typeface="Assistant"/>
                <a:ea typeface="Assistant"/>
                <a:cs typeface="Assistant"/>
                <a:sym typeface="Assistant"/>
              </a:rPr>
              <a:t>עמדה של למידה</a:t>
            </a:r>
            <a:r>
              <a:rPr lang="iw" sz="1800">
                <a:solidFill>
                  <a:schemeClr val="dk1"/>
                </a:solidFill>
                <a:latin typeface="Assistant"/>
                <a:ea typeface="Assistant"/>
                <a:cs typeface="Assistant"/>
                <a:sym typeface="Assistant"/>
              </a:rPr>
              <a:t>, לא של שיפוט.</a:t>
            </a:r>
            <a:endParaRPr sz="1800">
              <a:solidFill>
                <a:schemeClr val="dk1"/>
              </a:solidFill>
              <a:latin typeface="Assistant"/>
              <a:ea typeface="Assistant"/>
              <a:cs typeface="Assistant"/>
              <a:sym typeface="Assistant"/>
            </a:endParaRPr>
          </a:p>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המטרה שלנו היא </a:t>
            </a:r>
            <a:r>
              <a:rPr lang="iw" sz="1800" b="1">
                <a:solidFill>
                  <a:schemeClr val="dk1"/>
                </a:solidFill>
                <a:latin typeface="Assistant"/>
                <a:ea typeface="Assistant"/>
                <a:cs typeface="Assistant"/>
                <a:sym typeface="Assistant"/>
              </a:rPr>
              <a:t>להבין תהליכים, דילמות והחלטות מקצועיות</a:t>
            </a:r>
            <a:r>
              <a:rPr lang="iw" sz="1800">
                <a:solidFill>
                  <a:schemeClr val="dk1"/>
                </a:solidFill>
                <a:latin typeface="Assistant"/>
                <a:ea typeface="Assistant"/>
                <a:cs typeface="Assistant"/>
                <a:sym typeface="Assistant"/>
              </a:rPr>
              <a:t> — ולא להעריך אנשים.</a:t>
            </a:r>
            <a:endParaRPr sz="1800">
              <a:solidFill>
                <a:schemeClr val="dk1"/>
              </a:solidFill>
              <a:latin typeface="Assistant"/>
              <a:ea typeface="Assistant"/>
              <a:cs typeface="Assistant"/>
              <a:sym typeface="Assistant"/>
            </a:endParaRPr>
          </a:p>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במהלך החקר נקפיד </a:t>
            </a:r>
            <a:r>
              <a:rPr lang="iw" sz="1800" b="1">
                <a:solidFill>
                  <a:schemeClr val="dk1"/>
                </a:solidFill>
                <a:latin typeface="Assistant"/>
                <a:ea typeface="Assistant"/>
                <a:cs typeface="Assistant"/>
                <a:sym typeface="Assistant"/>
              </a:rPr>
              <a:t>לדבר בכבוד</a:t>
            </a:r>
            <a:r>
              <a:rPr lang="iw" sz="1800">
                <a:solidFill>
                  <a:schemeClr val="dk1"/>
                </a:solidFill>
                <a:latin typeface="Assistant"/>
                <a:ea typeface="Assistant"/>
                <a:cs typeface="Assistant"/>
                <a:sym typeface="Assistant"/>
              </a:rPr>
              <a:t> על כל מי שמופיע בתיעוד, גם אם אינו נמצא בחדר.</a:t>
            </a:r>
            <a:endParaRPr sz="1800">
              <a:solidFill>
                <a:schemeClr val="dk1"/>
              </a:solidFill>
              <a:latin typeface="Assistant"/>
              <a:ea typeface="Assistant"/>
              <a:cs typeface="Assistant"/>
              <a:sym typeface="Assistant"/>
            </a:endParaRPr>
          </a:p>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נשאל </a:t>
            </a:r>
            <a:r>
              <a:rPr lang="iw" sz="1800" b="1">
                <a:solidFill>
                  <a:schemeClr val="dk1"/>
                </a:solidFill>
                <a:latin typeface="Assistant"/>
                <a:ea typeface="Assistant"/>
                <a:cs typeface="Assistant"/>
                <a:sym typeface="Assistant"/>
              </a:rPr>
              <a:t>שאלות שמקדמות הבנה</a:t>
            </a:r>
            <a:r>
              <a:rPr lang="iw" sz="1800">
                <a:solidFill>
                  <a:schemeClr val="dk1"/>
                </a:solidFill>
                <a:latin typeface="Assistant"/>
                <a:ea typeface="Assistant"/>
                <a:cs typeface="Assistant"/>
                <a:sym typeface="Assistant"/>
              </a:rPr>
              <a:t>, ולא שאלות שמחפשות אשמה.</a:t>
            </a:r>
            <a:endParaRPr sz="1800">
              <a:solidFill>
                <a:schemeClr val="dk1"/>
              </a:solidFill>
              <a:latin typeface="Assistant"/>
              <a:ea typeface="Assistant"/>
              <a:cs typeface="Assistant"/>
              <a:sym typeface="Assistant"/>
            </a:endParaRPr>
          </a:p>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נשמור על </a:t>
            </a:r>
            <a:r>
              <a:rPr lang="iw" sz="1800" b="1">
                <a:solidFill>
                  <a:schemeClr val="dk1"/>
                </a:solidFill>
                <a:latin typeface="Assistant"/>
                <a:ea typeface="Assistant"/>
                <a:cs typeface="Assistant"/>
                <a:sym typeface="Assistant"/>
              </a:rPr>
              <a:t>סודיות</a:t>
            </a:r>
            <a:r>
              <a:rPr lang="iw" sz="1800">
                <a:solidFill>
                  <a:schemeClr val="dk1"/>
                </a:solidFill>
                <a:latin typeface="Assistant"/>
                <a:ea typeface="Assistant"/>
                <a:cs typeface="Assistant"/>
                <a:sym typeface="Assistant"/>
              </a:rPr>
              <a:t>, לא נוציא פרטים מזהים מחוץ לחדר, ולא נשתף סיפורים של אחרים.</a:t>
            </a:r>
            <a:endParaRPr sz="1800">
              <a:solidFill>
                <a:schemeClr val="dk1"/>
              </a:solidFill>
              <a:latin typeface="Assistant"/>
              <a:ea typeface="Assistant"/>
              <a:cs typeface="Assistant"/>
              <a:sym typeface="Assistant"/>
            </a:endParaRPr>
          </a:p>
          <a:p>
            <a:pPr marL="457200" lvl="0" indent="-342900" algn="r" rtl="1">
              <a:lnSpc>
                <a:spcPct val="150000"/>
              </a:lnSpc>
              <a:spcBef>
                <a:spcPts val="0"/>
              </a:spcBef>
              <a:spcAft>
                <a:spcPts val="0"/>
              </a:spcAft>
              <a:buClr>
                <a:schemeClr val="dk1"/>
              </a:buClr>
              <a:buSzPts val="1800"/>
              <a:buFont typeface="Assistant"/>
              <a:buChar char="❏"/>
            </a:pPr>
            <a:r>
              <a:rPr lang="iw" sz="1800">
                <a:solidFill>
                  <a:schemeClr val="dk1"/>
                </a:solidFill>
                <a:latin typeface="Assistant"/>
                <a:ea typeface="Assistant"/>
                <a:cs typeface="Assistant"/>
                <a:sym typeface="Assistant"/>
              </a:rPr>
              <a:t>נזכור ש</a:t>
            </a:r>
            <a:r>
              <a:rPr lang="iw" sz="1800" b="1">
                <a:solidFill>
                  <a:schemeClr val="dk1"/>
                </a:solidFill>
                <a:latin typeface="Assistant"/>
                <a:ea typeface="Assistant"/>
                <a:cs typeface="Assistant"/>
                <a:sym typeface="Assistant"/>
              </a:rPr>
              <a:t>התיעוד נועד ללמידה</a:t>
            </a:r>
            <a:r>
              <a:rPr lang="iw" sz="1800">
                <a:solidFill>
                  <a:schemeClr val="dk1"/>
                </a:solidFill>
                <a:latin typeface="Assistant"/>
                <a:ea typeface="Assistant"/>
                <a:cs typeface="Assistant"/>
                <a:sym typeface="Assistant"/>
              </a:rPr>
              <a:t>: מי שמביאה תיעוד מאפשרת לנו להתבונן בעבודת הליווי מקרוב, ולכן ננהג בו ברגישות, באחריות ובהוקרה.</a:t>
            </a:r>
            <a:endParaRPr sz="1800">
              <a:solidFill>
                <a:schemeClr val="dk1"/>
              </a:solidFill>
              <a:latin typeface="Assistant"/>
              <a:ea typeface="Assistant"/>
              <a:cs typeface="Assistant"/>
              <a:sym typeface="Assistant"/>
            </a:endParaRPr>
          </a:p>
          <a:p>
            <a:pPr marL="0" lvl="0" indent="0" algn="l" rtl="0">
              <a:lnSpc>
                <a:spcPct val="150000"/>
              </a:lnSpc>
              <a:spcBef>
                <a:spcPts val="0"/>
              </a:spcBef>
              <a:spcAft>
                <a:spcPts val="0"/>
              </a:spcAft>
              <a:buNone/>
            </a:pPr>
            <a:endParaRPr sz="1800">
              <a:solidFill>
                <a:schemeClr val="dk2"/>
              </a:solidFill>
              <a:latin typeface="Assistant"/>
              <a:ea typeface="Assistant"/>
              <a:cs typeface="Assistant"/>
              <a:sym typeface="Assistan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2"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62" name="Google Shape;162;p32"/>
          <p:cNvSpPr txBox="1"/>
          <p:nvPr/>
        </p:nvSpPr>
        <p:spPr>
          <a:xfrm>
            <a:off x="4919600" y="196025"/>
            <a:ext cx="4016400" cy="873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3200" b="1">
                <a:solidFill>
                  <a:srgbClr val="0095D7"/>
                </a:solidFill>
                <a:latin typeface="Assistant"/>
                <a:ea typeface="Assistant"/>
                <a:cs typeface="+mn-cs"/>
                <a:sym typeface="Assistant"/>
              </a:rPr>
              <a:t>القواعد الاخلاقية </a:t>
            </a:r>
            <a:endParaRPr sz="3200" b="1">
              <a:solidFill>
                <a:srgbClr val="0095D7"/>
              </a:solidFill>
              <a:latin typeface="Assistant"/>
              <a:ea typeface="Assistant"/>
              <a:cs typeface="+mn-cs"/>
              <a:sym typeface="Assistant"/>
            </a:endParaRPr>
          </a:p>
        </p:txBody>
      </p:sp>
      <p:sp>
        <p:nvSpPr>
          <p:cNvPr id="163" name="Google Shape;163;p32"/>
          <p:cNvSpPr txBox="1"/>
          <p:nvPr/>
        </p:nvSpPr>
        <p:spPr>
          <a:xfrm>
            <a:off x="551725" y="712275"/>
            <a:ext cx="8222700" cy="4235200"/>
          </a:xfrm>
          <a:prstGeom prst="rect">
            <a:avLst/>
          </a:prstGeom>
          <a:noFill/>
          <a:ln>
            <a:noFill/>
          </a:ln>
        </p:spPr>
        <p:txBody>
          <a:bodyPr spcFirstLastPara="1" wrap="square" lIns="91425" tIns="91425" rIns="91425" bIns="91425" anchor="t" anchorCtr="0">
            <a:noAutofit/>
          </a:bodyPr>
          <a:lstStyle/>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نتوجه للتوثيق من منطلق التعلّم، لا من منطلق إصدار الأحكام.</a:t>
            </a:r>
            <a:endParaRPr sz="1800" dirty="0">
              <a:solidFill>
                <a:schemeClr val="dk1"/>
              </a:solidFill>
              <a:latin typeface="Assistant Medium"/>
              <a:ea typeface="Assistant Medium"/>
              <a:cs typeface="+mn-cs"/>
              <a:sym typeface="Assistant Medium"/>
            </a:endParaRPr>
          </a:p>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هدفنا هو فهم السيرورات، والمعضلات، والقرارات المهنية، وليس تقييم الأشخاص.</a:t>
            </a:r>
            <a:endParaRPr sz="1800" dirty="0">
              <a:solidFill>
                <a:schemeClr val="dk1"/>
              </a:solidFill>
              <a:latin typeface="Assistant Medium"/>
              <a:ea typeface="Assistant Medium"/>
              <a:cs typeface="+mn-cs"/>
              <a:sym typeface="Assistant Medium"/>
            </a:endParaRPr>
          </a:p>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خلال البحث، نحرص على التحدث باحترام عن كل من يرد ذكره في التوثيق، حتى وإن لم يكن حاضرًا معنا.</a:t>
            </a:r>
            <a:endParaRPr sz="1800" dirty="0">
              <a:solidFill>
                <a:schemeClr val="dk1"/>
              </a:solidFill>
              <a:latin typeface="Assistant Medium"/>
              <a:ea typeface="Assistant Medium"/>
              <a:cs typeface="+mn-cs"/>
              <a:sym typeface="Assistant Medium"/>
            </a:endParaRPr>
          </a:p>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نطرح أسئلة تعمّق الفهم، لا أسئلة تبحث عن اللوم أو الإدانة.</a:t>
            </a:r>
            <a:endParaRPr sz="1800" dirty="0">
              <a:solidFill>
                <a:schemeClr val="dk1"/>
              </a:solidFill>
              <a:latin typeface="Assistant Medium"/>
              <a:ea typeface="Assistant Medium"/>
              <a:cs typeface="+mn-cs"/>
              <a:sym typeface="Assistant Medium"/>
            </a:endParaRPr>
          </a:p>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نحافظ على السرية، فلا نخرج أي تفاصيل قد تكشف الهوية خارج هذه القاعة، ولا نشارك قصص الآخرين.</a:t>
            </a:r>
            <a:endParaRPr sz="1800" dirty="0">
              <a:solidFill>
                <a:schemeClr val="dk1"/>
              </a:solidFill>
              <a:latin typeface="Assistant Medium"/>
              <a:ea typeface="Assistant Medium"/>
              <a:cs typeface="+mn-cs"/>
              <a:sym typeface="Assistant Medium"/>
            </a:endParaRPr>
          </a:p>
          <a:p>
            <a:pPr marL="457200" lvl="0" indent="-342900" algn="r" rtl="1">
              <a:lnSpc>
                <a:spcPct val="150000"/>
              </a:lnSpc>
              <a:spcBef>
                <a:spcPts val="0"/>
              </a:spcBef>
              <a:spcAft>
                <a:spcPts val="0"/>
              </a:spcAft>
              <a:buClr>
                <a:schemeClr val="dk1"/>
              </a:buClr>
              <a:buSzPts val="1800"/>
              <a:buFont typeface="Assistant Medium"/>
              <a:buChar char="❏"/>
            </a:pPr>
            <a:r>
              <a:rPr lang="iw" sz="1800" dirty="0">
                <a:solidFill>
                  <a:schemeClr val="dk1"/>
                </a:solidFill>
                <a:latin typeface="Assistant Medium"/>
                <a:ea typeface="Assistant Medium"/>
                <a:cs typeface="+mn-cs"/>
                <a:sym typeface="Assistant Medium"/>
              </a:rPr>
              <a:t>ونتذكر دائمًا أن التوثيق وُجد من أجل التعلّم؛ فمَن تشاركنا توثيقها تتيح لنا فرصة التعرّف عن قرب إلى عمل المرافقة، ولذلك نتعامل معه بحساسية، ومسؤولية، وتقدير.</a:t>
            </a:r>
            <a:endParaRPr sz="1800" dirty="0">
              <a:solidFill>
                <a:schemeClr val="dk1"/>
              </a:solidFill>
              <a:latin typeface="Assistant Medium"/>
              <a:ea typeface="Assistant Medium"/>
              <a:cs typeface="+mn-cs"/>
              <a:sym typeface="Assistant Medium"/>
            </a:endParaRPr>
          </a:p>
          <a:p>
            <a:pPr marL="0" lvl="0" indent="0" algn="l" rtl="0">
              <a:lnSpc>
                <a:spcPct val="150000"/>
              </a:lnSpc>
              <a:spcBef>
                <a:spcPts val="0"/>
              </a:spcBef>
              <a:spcAft>
                <a:spcPts val="0"/>
              </a:spcAft>
              <a:buNone/>
            </a:pPr>
            <a:endParaRPr sz="1800" dirty="0">
              <a:solidFill>
                <a:schemeClr val="dk2"/>
              </a:solidFill>
              <a:latin typeface="Assistant Medium"/>
              <a:ea typeface="Assistant Medium"/>
              <a:cs typeface="+mn-cs"/>
              <a:sym typeface="Assistan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33"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69" name="Google Shape;169;p33"/>
          <p:cNvSpPr txBox="1"/>
          <p:nvPr/>
        </p:nvSpPr>
        <p:spPr>
          <a:xfrm>
            <a:off x="3137575" y="196025"/>
            <a:ext cx="5798400" cy="1064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3200" b="1">
                <a:solidFill>
                  <a:srgbClr val="0095D7"/>
                </a:solidFill>
                <a:latin typeface="Assistant"/>
                <a:ea typeface="Assistant"/>
                <a:cs typeface="+mn-cs"/>
                <a:sym typeface="Assistant"/>
              </a:rPr>
              <a:t>שלב 1 - תיאור</a:t>
            </a:r>
            <a:endParaRPr sz="3200" b="1">
              <a:solidFill>
                <a:srgbClr val="0095D7"/>
              </a:solidFill>
              <a:latin typeface="Assistant"/>
              <a:ea typeface="Assistant"/>
              <a:cs typeface="+mn-cs"/>
              <a:sym typeface="Assistant"/>
            </a:endParaRPr>
          </a:p>
          <a:p>
            <a:pPr marL="0" lvl="0" indent="0" algn="r" rtl="1">
              <a:spcBef>
                <a:spcPts val="0"/>
              </a:spcBef>
              <a:spcAft>
                <a:spcPts val="0"/>
              </a:spcAft>
              <a:buNone/>
            </a:pPr>
            <a:r>
              <a:rPr lang="iw" sz="3200" b="1">
                <a:solidFill>
                  <a:srgbClr val="0095D7"/>
                </a:solidFill>
                <a:latin typeface="Assistant"/>
                <a:ea typeface="Assistant"/>
                <a:cs typeface="+mn-cs"/>
                <a:sym typeface="Assistant"/>
              </a:rPr>
              <a:t> المرحلة 1 - الوصف</a:t>
            </a:r>
            <a:r>
              <a:rPr lang="iw" sz="3200" b="1">
                <a:solidFill>
                  <a:srgbClr val="00796B"/>
                </a:solidFill>
                <a:latin typeface="Assistant"/>
                <a:ea typeface="Assistant"/>
                <a:cs typeface="+mn-cs"/>
                <a:sym typeface="Assistant"/>
              </a:rPr>
              <a:t> </a:t>
            </a:r>
            <a:endParaRPr sz="3200" b="1">
              <a:solidFill>
                <a:srgbClr val="00796B"/>
              </a:solidFill>
              <a:latin typeface="Assistant"/>
              <a:ea typeface="Assistant"/>
              <a:cs typeface="+mn-cs"/>
              <a:sym typeface="Assistant"/>
            </a:endParaRPr>
          </a:p>
        </p:txBody>
      </p:sp>
      <p:sp>
        <p:nvSpPr>
          <p:cNvPr id="170" name="Google Shape;170;p33"/>
          <p:cNvSpPr txBox="1"/>
          <p:nvPr/>
        </p:nvSpPr>
        <p:spPr>
          <a:xfrm>
            <a:off x="381575" y="1772325"/>
            <a:ext cx="8182500" cy="2454600"/>
          </a:xfrm>
          <a:prstGeom prst="rect">
            <a:avLst/>
          </a:prstGeom>
          <a:noFill/>
          <a:ln>
            <a:noFill/>
          </a:ln>
        </p:spPr>
        <p:txBody>
          <a:bodyPr spcFirstLastPara="1" wrap="square" lIns="91425" tIns="91425" rIns="91425" bIns="91425" anchor="t" anchorCtr="0">
            <a:noAutofit/>
          </a:bodyPr>
          <a:lstStyle/>
          <a:p>
            <a:pPr marL="0" marR="381000" lvl="0" indent="0" algn="r" rtl="1">
              <a:spcBef>
                <a:spcPts val="1200"/>
              </a:spcBef>
              <a:spcAft>
                <a:spcPts val="0"/>
              </a:spcAft>
              <a:buNone/>
            </a:pPr>
            <a:r>
              <a:rPr lang="iw" sz="2400">
                <a:solidFill>
                  <a:schemeClr val="dk1"/>
                </a:solidFill>
                <a:latin typeface="Assistant"/>
                <a:ea typeface="Assistant"/>
                <a:cs typeface="+mn-cs"/>
                <a:sym typeface="Assistant"/>
              </a:rPr>
              <a:t>קראו את התיעוד ונסו דרך הכרטיסיה שלכן לתאר מה אתן רואות בו. </a:t>
            </a:r>
            <a:endParaRPr sz="2400">
              <a:solidFill>
                <a:schemeClr val="dk1"/>
              </a:solidFill>
              <a:latin typeface="Assistant"/>
              <a:ea typeface="Assistant"/>
              <a:cs typeface="+mn-cs"/>
              <a:sym typeface="Assistant"/>
            </a:endParaRPr>
          </a:p>
          <a:p>
            <a:pPr marL="0" marR="381000" lvl="0" indent="0" algn="r" rtl="1">
              <a:spcBef>
                <a:spcPts val="1200"/>
              </a:spcBef>
              <a:spcAft>
                <a:spcPts val="0"/>
              </a:spcAft>
              <a:buNone/>
            </a:pPr>
            <a:r>
              <a:rPr lang="iw" sz="2400">
                <a:solidFill>
                  <a:schemeClr val="dk1"/>
                </a:solidFill>
                <a:latin typeface="Assistant"/>
                <a:ea typeface="Assistant"/>
                <a:cs typeface="+mn-cs"/>
                <a:sym typeface="Assistant"/>
              </a:rPr>
              <a:t>اقرأنّ التوثيق، واستخدمنّ البطاقة التي بين أيديكنّ لوصف ما تلاحظنه في التوثيق. </a:t>
            </a:r>
            <a:endParaRPr sz="2400">
              <a:solidFill>
                <a:schemeClr val="dk1"/>
              </a:solidFill>
              <a:cs typeface="+mn-cs"/>
            </a:endParaRPr>
          </a:p>
          <a:p>
            <a:pPr marL="457200" lvl="0" indent="0" algn="r" rtl="1">
              <a:lnSpc>
                <a:spcPct val="115000"/>
              </a:lnSpc>
              <a:spcBef>
                <a:spcPts val="1200"/>
              </a:spcBef>
              <a:spcAft>
                <a:spcPts val="0"/>
              </a:spcAft>
              <a:buNone/>
            </a:pPr>
            <a:endParaRPr sz="2400" b="1">
              <a:solidFill>
                <a:schemeClr val="dk1"/>
              </a:solidFill>
              <a:cs typeface="+mn-cs"/>
            </a:endParaRPr>
          </a:p>
          <a:p>
            <a:pPr marL="0" lvl="0" indent="0" algn="l" rtl="0">
              <a:spcBef>
                <a:spcPts val="0"/>
              </a:spcBef>
              <a:spcAft>
                <a:spcPts val="0"/>
              </a:spcAft>
              <a:buNone/>
            </a:pPr>
            <a:endParaRPr sz="2400">
              <a:solidFill>
                <a:schemeClr val="dk2"/>
              </a:solidFill>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34" title="טמפלטים למצגת3.jpg"/>
          <p:cNvPicPr preferRelativeResize="0"/>
          <p:nvPr/>
        </p:nvPicPr>
        <p:blipFill>
          <a:blip r:embed="rId3">
            <a:alphaModFix/>
          </a:blip>
          <a:stretch>
            <a:fillRect/>
          </a:stretch>
        </p:blipFill>
        <p:spPr>
          <a:xfrm>
            <a:off x="0" y="0"/>
            <a:ext cx="9143997" cy="5143499"/>
          </a:xfrm>
          <a:prstGeom prst="rect">
            <a:avLst/>
          </a:prstGeom>
          <a:noFill/>
          <a:ln>
            <a:noFill/>
          </a:ln>
        </p:spPr>
      </p:pic>
      <p:sp>
        <p:nvSpPr>
          <p:cNvPr id="176" name="Google Shape;176;p34"/>
          <p:cNvSpPr txBox="1"/>
          <p:nvPr/>
        </p:nvSpPr>
        <p:spPr>
          <a:xfrm>
            <a:off x="3028150" y="196025"/>
            <a:ext cx="5907900" cy="1053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iw" sz="3200" b="1">
                <a:solidFill>
                  <a:srgbClr val="0095D7"/>
                </a:solidFill>
                <a:latin typeface="Assistant"/>
                <a:ea typeface="Assistant"/>
                <a:cs typeface="+mn-cs"/>
                <a:sym typeface="Assistant"/>
              </a:rPr>
              <a:t>שלב 2 - פרשנות </a:t>
            </a:r>
            <a:endParaRPr sz="3200" b="1">
              <a:solidFill>
                <a:srgbClr val="0095D7"/>
              </a:solidFill>
              <a:latin typeface="Assistant"/>
              <a:ea typeface="Assistant"/>
              <a:cs typeface="+mn-cs"/>
              <a:sym typeface="Assistant"/>
            </a:endParaRPr>
          </a:p>
          <a:p>
            <a:pPr marL="0" lvl="0" indent="0" algn="r" rtl="1">
              <a:spcBef>
                <a:spcPts val="0"/>
              </a:spcBef>
              <a:spcAft>
                <a:spcPts val="0"/>
              </a:spcAft>
              <a:buNone/>
            </a:pPr>
            <a:r>
              <a:rPr lang="iw" sz="3200" b="1">
                <a:solidFill>
                  <a:srgbClr val="0095D7"/>
                </a:solidFill>
                <a:latin typeface="Assistant"/>
                <a:ea typeface="Assistant"/>
                <a:cs typeface="+mn-cs"/>
                <a:sym typeface="Assistant"/>
              </a:rPr>
              <a:t>المرحلة 2 - التحليل</a:t>
            </a:r>
            <a:r>
              <a:rPr lang="iw" sz="2900" b="1">
                <a:solidFill>
                  <a:schemeClr val="dk2"/>
                </a:solidFill>
                <a:latin typeface="Assistant"/>
                <a:ea typeface="Assistant"/>
                <a:cs typeface="+mn-cs"/>
                <a:sym typeface="Assistant"/>
              </a:rPr>
              <a:t> </a:t>
            </a:r>
            <a:endParaRPr sz="2900" b="1">
              <a:solidFill>
                <a:schemeClr val="dk2"/>
              </a:solidFill>
              <a:latin typeface="Assistant"/>
              <a:ea typeface="Assistant"/>
              <a:cs typeface="+mn-cs"/>
              <a:sym typeface="Assistant"/>
            </a:endParaRPr>
          </a:p>
        </p:txBody>
      </p:sp>
      <p:sp>
        <p:nvSpPr>
          <p:cNvPr id="177" name="Google Shape;177;p34"/>
          <p:cNvSpPr txBox="1"/>
          <p:nvPr/>
        </p:nvSpPr>
        <p:spPr>
          <a:xfrm>
            <a:off x="781200" y="1464900"/>
            <a:ext cx="7984200" cy="15714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1800"/>
              </a:spcBef>
              <a:spcAft>
                <a:spcPts val="0"/>
              </a:spcAft>
              <a:buNone/>
            </a:pPr>
            <a:r>
              <a:rPr lang="iw" sz="2400">
                <a:solidFill>
                  <a:schemeClr val="dk1"/>
                </a:solidFill>
                <a:latin typeface="Assistant SemiBold"/>
                <a:ea typeface="Assistant SemiBold"/>
                <a:cs typeface="+mn-cs"/>
                <a:sym typeface="Assistant SemiBold"/>
              </a:rPr>
              <a:t>חלק א' –</a:t>
            </a:r>
            <a:endParaRPr sz="2400">
              <a:solidFill>
                <a:schemeClr val="dk1"/>
              </a:solidFill>
              <a:latin typeface="Assistant SemiBold"/>
              <a:ea typeface="Assistant SemiBold"/>
              <a:cs typeface="+mn-cs"/>
              <a:sym typeface="Assistant SemiBold"/>
            </a:endParaRPr>
          </a:p>
          <a:p>
            <a:pPr marL="0" lvl="0" indent="0" algn="r" rtl="1">
              <a:lnSpc>
                <a:spcPct val="100000"/>
              </a:lnSpc>
              <a:spcBef>
                <a:spcPts val="0"/>
              </a:spcBef>
              <a:spcAft>
                <a:spcPts val="0"/>
              </a:spcAft>
              <a:buNone/>
            </a:pPr>
            <a:r>
              <a:rPr lang="iw" sz="2400">
                <a:solidFill>
                  <a:schemeClr val="dk1"/>
                </a:solidFill>
                <a:latin typeface="Assistant"/>
                <a:ea typeface="Assistant"/>
                <a:cs typeface="+mn-cs"/>
                <a:sym typeface="Assistant"/>
              </a:rPr>
              <a:t>מה אנחנו לומדות על </a:t>
            </a:r>
            <a:r>
              <a:rPr lang="iw" sz="2400" b="1">
                <a:solidFill>
                  <a:schemeClr val="dk1"/>
                </a:solidFill>
                <a:latin typeface="Assistant"/>
                <a:ea typeface="Assistant"/>
                <a:cs typeface="+mn-cs"/>
                <a:sym typeface="Assistant"/>
              </a:rPr>
              <a:t>עבודת הליווי</a:t>
            </a:r>
            <a:r>
              <a:rPr lang="iw" sz="2400">
                <a:solidFill>
                  <a:schemeClr val="dk1"/>
                </a:solidFill>
                <a:latin typeface="Assistant"/>
                <a:ea typeface="Assistant"/>
                <a:cs typeface="+mn-cs"/>
                <a:sym typeface="Assistant"/>
              </a:rPr>
              <a:t>?</a:t>
            </a:r>
            <a:endParaRPr sz="2400">
              <a:solidFill>
                <a:schemeClr val="dk1"/>
              </a:solidFill>
              <a:latin typeface="Assistant"/>
              <a:ea typeface="Assistant"/>
              <a:cs typeface="+mn-cs"/>
              <a:sym typeface="Assistant"/>
            </a:endParaRPr>
          </a:p>
          <a:p>
            <a:pPr marL="0" lvl="0" indent="0" algn="r" rtl="1">
              <a:lnSpc>
                <a:spcPct val="100000"/>
              </a:lnSpc>
              <a:spcBef>
                <a:spcPts val="1400"/>
              </a:spcBef>
              <a:spcAft>
                <a:spcPts val="0"/>
              </a:spcAft>
              <a:buNone/>
            </a:pPr>
            <a:r>
              <a:rPr lang="iw" sz="2400">
                <a:solidFill>
                  <a:schemeClr val="dk1"/>
                </a:solidFill>
                <a:latin typeface="Assistant"/>
                <a:ea typeface="Assistant"/>
                <a:cs typeface="+mn-cs"/>
                <a:sym typeface="Assistant"/>
              </a:rPr>
              <a:t>القسم الأول – ماذا نتعلّم عن عمل</a:t>
            </a:r>
            <a:r>
              <a:rPr lang="iw" sz="2400" b="1">
                <a:solidFill>
                  <a:schemeClr val="dk1"/>
                </a:solidFill>
                <a:latin typeface="Assistant"/>
                <a:ea typeface="Assistant"/>
                <a:cs typeface="+mn-cs"/>
                <a:sym typeface="Assistant"/>
              </a:rPr>
              <a:t> المرافقة</a:t>
            </a:r>
            <a:r>
              <a:rPr lang="iw" sz="2400">
                <a:solidFill>
                  <a:schemeClr val="dk1"/>
                </a:solidFill>
                <a:latin typeface="Assistant"/>
                <a:ea typeface="Assistant"/>
                <a:cs typeface="+mn-cs"/>
                <a:sym typeface="Assistant"/>
              </a:rPr>
              <a:t>؟ </a:t>
            </a:r>
            <a:endParaRPr sz="2400">
              <a:solidFill>
                <a:schemeClr val="dk1"/>
              </a:solidFill>
              <a:latin typeface="Assistant"/>
              <a:ea typeface="Assistant"/>
              <a:cs typeface="+mn-cs"/>
              <a:sym typeface="Assistant"/>
            </a:endParaRPr>
          </a:p>
          <a:p>
            <a:pPr marL="457200" lvl="0" indent="0" algn="r" rtl="1">
              <a:spcBef>
                <a:spcPts val="1200"/>
              </a:spcBef>
              <a:spcAft>
                <a:spcPts val="0"/>
              </a:spcAft>
              <a:buNone/>
            </a:pPr>
            <a:endParaRPr sz="2400">
              <a:solidFill>
                <a:schemeClr val="dk1"/>
              </a:solidFill>
              <a:cs typeface="+mn-cs"/>
            </a:endParaRPr>
          </a:p>
          <a:p>
            <a:pPr marL="457200" lvl="0" indent="0" algn="r" rtl="1">
              <a:spcBef>
                <a:spcPts val="1200"/>
              </a:spcBef>
              <a:spcAft>
                <a:spcPts val="0"/>
              </a:spcAft>
              <a:buNone/>
            </a:pPr>
            <a:endParaRPr sz="2400">
              <a:solidFill>
                <a:schemeClr val="dk1"/>
              </a:solidFill>
              <a:cs typeface="+mn-cs"/>
            </a:endParaRPr>
          </a:p>
          <a:p>
            <a:pPr marL="381000" marR="381000" lvl="0" indent="0" algn="r" rtl="1">
              <a:spcBef>
                <a:spcPts val="1200"/>
              </a:spcBef>
              <a:spcAft>
                <a:spcPts val="0"/>
              </a:spcAft>
              <a:buNone/>
            </a:pPr>
            <a:endParaRPr sz="2400">
              <a:solidFill>
                <a:schemeClr val="dk1"/>
              </a:solidFill>
              <a:cs typeface="+mn-cs"/>
            </a:endParaRPr>
          </a:p>
          <a:p>
            <a:pPr marL="0" marR="381000" lvl="0" indent="0" algn="r" rtl="1">
              <a:spcBef>
                <a:spcPts val="1200"/>
              </a:spcBef>
              <a:spcAft>
                <a:spcPts val="0"/>
              </a:spcAft>
              <a:buNone/>
            </a:pPr>
            <a:endParaRPr sz="2400">
              <a:solidFill>
                <a:schemeClr val="dk1"/>
              </a:solidFill>
              <a:cs typeface="+mn-cs"/>
            </a:endParaRPr>
          </a:p>
          <a:p>
            <a:pPr marL="457200" lvl="0" indent="0" algn="r" rtl="1">
              <a:lnSpc>
                <a:spcPct val="115000"/>
              </a:lnSpc>
              <a:spcBef>
                <a:spcPts val="1200"/>
              </a:spcBef>
              <a:spcAft>
                <a:spcPts val="0"/>
              </a:spcAft>
              <a:buNone/>
            </a:pPr>
            <a:endParaRPr sz="2400" b="1">
              <a:solidFill>
                <a:schemeClr val="dk1"/>
              </a:solidFill>
              <a:cs typeface="+mn-cs"/>
            </a:endParaRPr>
          </a:p>
          <a:p>
            <a:pPr marL="0" lvl="0" indent="0" algn="l" rtl="0">
              <a:spcBef>
                <a:spcPts val="0"/>
              </a:spcBef>
              <a:spcAft>
                <a:spcPts val="0"/>
              </a:spcAft>
              <a:buNone/>
            </a:pPr>
            <a:endParaRPr sz="2400">
              <a:solidFill>
                <a:schemeClr val="dk2"/>
              </a:solidFill>
              <a:cs typeface="+mn-c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978</Words>
  <Application>Microsoft Office PowerPoint</Application>
  <PresentationFormat>‫הצגה על המסך (16:9)</PresentationFormat>
  <Paragraphs>115</Paragraphs>
  <Slides>17</Slides>
  <Notes>17</Notes>
  <HiddenSlides>0</HiddenSlides>
  <MMClips>0</MMClips>
  <ScaleCrop>false</ScaleCrop>
  <HeadingPairs>
    <vt:vector size="6" baseType="variant">
      <vt:variant>
        <vt:lpstr>גופנים בשימוש</vt:lpstr>
      </vt:variant>
      <vt:variant>
        <vt:i4>4</vt:i4>
      </vt:variant>
      <vt:variant>
        <vt:lpstr>ערכת נושא</vt:lpstr>
      </vt:variant>
      <vt:variant>
        <vt:i4>2</vt:i4>
      </vt:variant>
      <vt:variant>
        <vt:lpstr>כותרות שקופיות</vt:lpstr>
      </vt:variant>
      <vt:variant>
        <vt:i4>17</vt:i4>
      </vt:variant>
    </vt:vector>
  </HeadingPairs>
  <TitlesOfParts>
    <vt:vector size="23" baseType="lpstr">
      <vt:lpstr>Arial</vt:lpstr>
      <vt:lpstr>Assistant Medium</vt:lpstr>
      <vt:lpstr>Assistant SemiBold</vt:lpstr>
      <vt:lpstr>Assistant</vt:lpstr>
      <vt:lpstr>Simple Light</vt:lpstr>
      <vt:lpstr>Simple Light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cp:lastModifiedBy>Eyal Madjar</cp:lastModifiedBy>
  <cp:revision>1</cp:revision>
  <dcterms:modified xsi:type="dcterms:W3CDTF">2026-07-26T10:43:37Z</dcterms:modified>
</cp:coreProperties>
</file>