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embeddedFontLst>
    <p:embeddedFont>
      <p:font typeface="Play"/>
      <p:regular r:id="rId13"/>
      <p:bold r:id="rId14"/>
    </p:embeddedFont>
    <p:embeddedFont>
      <p:font typeface="Alef"/>
      <p:regular r:id="rId15"/>
      <p:bold r:id="rId16"/>
    </p:embeddedFont>
    <p:embeddedFont>
      <p:font typeface="Assistant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lay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Alef-regular.fntdata"/><Relationship Id="rId14" Type="http://schemas.openxmlformats.org/officeDocument/2006/relationships/font" Target="fonts/Play-bold.fntdata"/><Relationship Id="rId17" Type="http://schemas.openxmlformats.org/officeDocument/2006/relationships/font" Target="fonts/Assistant-regular.fntdata"/><Relationship Id="rId16" Type="http://schemas.openxmlformats.org/officeDocument/2006/relationships/font" Target="fonts/Alef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Assistan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e38498e4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g3ee38498e42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e38498e4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g3ee38498e42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e38498e4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3ee38498e42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ee38498e4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g3ee38498e42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e730a180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g3ee730a1803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1e1078ab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g3f1e1078ab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524000" y="4694873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ef"/>
              <a:buNone/>
            </a:pPr>
            <a:r>
              <a:rPr b="1" lang="iw-IL" sz="6000">
                <a:solidFill>
                  <a:schemeClr val="accent1"/>
                </a:solidFill>
                <a:latin typeface="Alef"/>
                <a:ea typeface="Alef"/>
                <a:cs typeface="Alef"/>
                <a:sym typeface="Alef"/>
              </a:rPr>
              <a:t>תרגול</a:t>
            </a:r>
            <a:endParaRPr b="1" sz="6000">
              <a:solidFill>
                <a:schemeClr val="accent1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ef"/>
              <a:buNone/>
            </a:pPr>
            <a:r>
              <a:rPr b="1" lang="iw-IL" sz="6000">
                <a:solidFill>
                  <a:schemeClr val="accent1"/>
                </a:solidFill>
                <a:latin typeface="Alef"/>
                <a:ea typeface="Alef"/>
                <a:cs typeface="Alef"/>
                <a:sym typeface="Alef"/>
              </a:rPr>
              <a:t>تدريب</a:t>
            </a:r>
            <a:r>
              <a:rPr b="1" lang="iw-IL" sz="1100">
                <a:solidFill>
                  <a:schemeClr val="accent1"/>
                </a:solidFill>
              </a:rPr>
              <a:t> </a:t>
            </a:r>
            <a:endParaRPr b="1" sz="6000">
              <a:solidFill>
                <a:schemeClr val="accent1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4" title="מודל הטמעה 2 עברית-ערבית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6749" y="444312"/>
            <a:ext cx="8807552" cy="622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5" title="תרגול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3669" y="1876010"/>
            <a:ext cx="7771500" cy="259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6"/>
          <p:cNvSpPr txBox="1"/>
          <p:nvPr/>
        </p:nvSpPr>
        <p:spPr>
          <a:xfrm>
            <a:off x="3130073" y="2110000"/>
            <a:ext cx="8223600" cy="35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התרגול הוא חלק מנגנון הליבה של פיתוח מקצועי אפקטיבי.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التدريب هو الآلية الأساسية للتطوير المهني الفعّال.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אם חדר הכיתה היא סביבה לחוצה וכאוטית, חדר התרגול הוא סביבה רגועה ומבוקרת.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إذا كانت غرفة الصف بيئة تسبب الضغط وتسودها الفوضى، فإن غرفة التدريب هي بيئة هادئة ومضبوطة.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6931800" y="1009250"/>
            <a:ext cx="4422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iw-IL" sz="3000" u="none" cap="none" strike="noStrike">
                <a:solidFill>
                  <a:schemeClr val="dk1"/>
                </a:solidFill>
                <a:latin typeface="Alef"/>
                <a:ea typeface="Alef"/>
                <a:cs typeface="Alef"/>
                <a:sym typeface="Alef"/>
              </a:rPr>
              <a:t>תרגול - לשם מה?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17"/>
          <p:cNvGrpSpPr/>
          <p:nvPr/>
        </p:nvGrpSpPr>
        <p:grpSpPr>
          <a:xfrm>
            <a:off x="2788140" y="1525457"/>
            <a:ext cx="9032150" cy="3847250"/>
            <a:chOff x="2390575" y="1600000"/>
            <a:chExt cx="9032150" cy="3847250"/>
          </a:xfrm>
        </p:grpSpPr>
        <p:sp>
          <p:nvSpPr>
            <p:cNvPr id="111" name="Google Shape;111;p17"/>
            <p:cNvSpPr/>
            <p:nvPr/>
          </p:nvSpPr>
          <p:spPr>
            <a:xfrm>
              <a:off x="2988027" y="2056450"/>
              <a:ext cx="6070600" cy="2787250"/>
            </a:xfrm>
            <a:custGeom>
              <a:rect b="b" l="l" r="r" t="t"/>
              <a:pathLst>
                <a:path extrusionOk="0" h="111490" w="242824">
                  <a:moveTo>
                    <a:pt x="0" y="0"/>
                  </a:moveTo>
                  <a:cubicBezTo>
                    <a:pt x="16256" y="2963"/>
                    <a:pt x="75777" y="847"/>
                    <a:pt x="97536" y="17780"/>
                  </a:cubicBezTo>
                  <a:cubicBezTo>
                    <a:pt x="119295" y="34713"/>
                    <a:pt x="106341" y="86106"/>
                    <a:pt x="130556" y="101600"/>
                  </a:cubicBezTo>
                  <a:cubicBezTo>
                    <a:pt x="154771" y="117094"/>
                    <a:pt x="224113" y="109220"/>
                    <a:pt x="242824" y="110744"/>
                  </a:cubicBezTo>
                </a:path>
              </a:pathLst>
            </a:custGeom>
            <a:noFill/>
            <a:ln cap="flat" cmpd="sng" w="38100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 flipH="1" rot="10800000">
              <a:off x="2988027" y="2098875"/>
              <a:ext cx="6070600" cy="2787250"/>
            </a:xfrm>
            <a:custGeom>
              <a:rect b="b" l="l" r="r" t="t"/>
              <a:pathLst>
                <a:path extrusionOk="0" h="111490" w="242824">
                  <a:moveTo>
                    <a:pt x="0" y="0"/>
                  </a:moveTo>
                  <a:cubicBezTo>
                    <a:pt x="16256" y="2963"/>
                    <a:pt x="75777" y="847"/>
                    <a:pt x="97536" y="17780"/>
                  </a:cubicBezTo>
                  <a:cubicBezTo>
                    <a:pt x="119295" y="34713"/>
                    <a:pt x="106341" y="86106"/>
                    <a:pt x="130556" y="101600"/>
                  </a:cubicBezTo>
                  <a:cubicBezTo>
                    <a:pt x="154771" y="117094"/>
                    <a:pt x="224113" y="109220"/>
                    <a:pt x="242824" y="110744"/>
                  </a:cubicBezTo>
                </a:path>
              </a:pathLst>
            </a:custGeom>
            <a:noFill/>
            <a:ln cap="flat" cmpd="sng" w="38100">
              <a:solidFill>
                <a:srgbClr val="1155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7"/>
            <p:cNvSpPr txBox="1"/>
            <p:nvPr/>
          </p:nvSpPr>
          <p:spPr>
            <a:xfrm>
              <a:off x="2833625" y="2267850"/>
              <a:ext cx="1790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1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iw-IL" sz="1800" u="none" cap="none" strike="noStrike">
                  <a:solidFill>
                    <a:srgbClr val="FF9900"/>
                  </a:solidFill>
                  <a:latin typeface="Alef"/>
                  <a:ea typeface="Alef"/>
                  <a:cs typeface="Alef"/>
                  <a:sym typeface="Alef"/>
                </a:rPr>
                <a:t>יכולת קוגניטיבית</a:t>
              </a:r>
              <a:endParaRPr b="0" i="0" sz="1800" u="none" cap="none" strike="noStrike">
                <a:solidFill>
                  <a:srgbClr val="FF9900"/>
                </a:solidFill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114" name="Google Shape;114;p17"/>
            <p:cNvSpPr txBox="1"/>
            <p:nvPr/>
          </p:nvSpPr>
          <p:spPr>
            <a:xfrm>
              <a:off x="5639925" y="3159750"/>
              <a:ext cx="2377200" cy="6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1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iw-IL" sz="1800" u="none" cap="none" strike="noStrike">
                  <a:solidFill>
                    <a:srgbClr val="000000"/>
                  </a:solidFill>
                  <a:latin typeface="Alef"/>
                  <a:ea typeface="Alef"/>
                  <a:cs typeface="Alef"/>
                  <a:sym typeface="Alef"/>
                </a:rPr>
                <a:t>בכיתה - הצפה רגשית</a:t>
              </a:r>
              <a:endParaRPr b="0" i="0" sz="18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115" name="Google Shape;115;p17"/>
            <p:cNvSpPr txBox="1"/>
            <p:nvPr/>
          </p:nvSpPr>
          <p:spPr>
            <a:xfrm>
              <a:off x="2833625" y="4405950"/>
              <a:ext cx="1790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1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iw-IL" sz="1800" u="none" cap="none" strike="noStrike">
                  <a:solidFill>
                    <a:srgbClr val="0B5394"/>
                  </a:solidFill>
                  <a:latin typeface="Alef"/>
                  <a:ea typeface="Alef"/>
                  <a:cs typeface="Alef"/>
                  <a:sym typeface="Alef"/>
                </a:rPr>
                <a:t>רמת לחץ וחרדה</a:t>
              </a:r>
              <a:endParaRPr b="0" i="0" sz="1800" u="none" cap="none" strike="noStrike">
                <a:solidFill>
                  <a:srgbClr val="0B5394"/>
                </a:solidFill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116" name="Google Shape;116;p17"/>
            <p:cNvSpPr txBox="1"/>
            <p:nvPr/>
          </p:nvSpPr>
          <p:spPr>
            <a:xfrm>
              <a:off x="8880825" y="4405950"/>
              <a:ext cx="2541900" cy="31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1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iw-IL" sz="1800" u="none" cap="none" strike="noStrike">
                  <a:solidFill>
                    <a:srgbClr val="000000"/>
                  </a:solidFill>
                  <a:latin typeface="Alef"/>
                  <a:ea typeface="Alef"/>
                  <a:cs typeface="Alef"/>
                  <a:sym typeface="Alef"/>
                </a:rPr>
                <a:t>נסיגה לתבניות אוטומטיות</a:t>
              </a:r>
              <a:endParaRPr b="0" i="0" sz="18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117" name="Google Shape;117;p17"/>
            <p:cNvSpPr txBox="1"/>
            <p:nvPr/>
          </p:nvSpPr>
          <p:spPr>
            <a:xfrm>
              <a:off x="5127975" y="5206050"/>
              <a:ext cx="17907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1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iw-IL" sz="1800" u="none" cap="none" strike="noStrike">
                  <a:solidFill>
                    <a:srgbClr val="000000"/>
                  </a:solidFill>
                  <a:latin typeface="Alef"/>
                  <a:ea typeface="Alef"/>
                  <a:cs typeface="Alef"/>
                  <a:sym typeface="Alef"/>
                </a:rPr>
                <a:t>זמן האירוע</a:t>
              </a:r>
              <a:endParaRPr b="1" i="0" sz="18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118" name="Google Shape;118;p17"/>
            <p:cNvSpPr txBox="1"/>
            <p:nvPr/>
          </p:nvSpPr>
          <p:spPr>
            <a:xfrm rot="-5400000">
              <a:off x="1483975" y="3390250"/>
              <a:ext cx="2290500" cy="47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1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iw-IL" sz="1800" u="none" cap="none" strike="noStrike">
                  <a:solidFill>
                    <a:srgbClr val="000000"/>
                  </a:solidFill>
                  <a:latin typeface="Alef"/>
                  <a:ea typeface="Alef"/>
                  <a:cs typeface="Alef"/>
                  <a:sym typeface="Alef"/>
                </a:rPr>
                <a:t>רמה/עוצמה רגשית</a:t>
              </a:r>
              <a:endParaRPr b="1" i="0" sz="18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119" name="Google Shape;119;p17"/>
            <p:cNvSpPr/>
            <p:nvPr/>
          </p:nvSpPr>
          <p:spPr>
            <a:xfrm>
              <a:off x="5703825" y="3397650"/>
              <a:ext cx="177900" cy="177900"/>
            </a:xfrm>
            <a:prstGeom prst="ellipse">
              <a:avLst/>
            </a:prstGeom>
            <a:solidFill>
              <a:srgbClr val="44546A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0" name="Google Shape;120;p17"/>
            <p:cNvCxnSpPr/>
            <p:nvPr/>
          </p:nvCxnSpPr>
          <p:spPr>
            <a:xfrm>
              <a:off x="2820925" y="5167950"/>
              <a:ext cx="6437100" cy="0"/>
            </a:xfrm>
            <a:prstGeom prst="straightConnector1">
              <a:avLst/>
            </a:prstGeom>
            <a:noFill/>
            <a:ln cap="flat" cmpd="sng" w="38100">
              <a:solidFill>
                <a:srgbClr val="44546A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21" name="Google Shape;121;p17"/>
            <p:cNvCxnSpPr/>
            <p:nvPr/>
          </p:nvCxnSpPr>
          <p:spPr>
            <a:xfrm flipH="1" rot="10800000">
              <a:off x="2806300" y="1600000"/>
              <a:ext cx="14700" cy="3574500"/>
            </a:xfrm>
            <a:prstGeom prst="straightConnector1">
              <a:avLst/>
            </a:prstGeom>
            <a:noFill/>
            <a:ln cap="flat" cmpd="sng" w="38100">
              <a:solidFill>
                <a:srgbClr val="44546A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 txBox="1"/>
          <p:nvPr/>
        </p:nvSpPr>
        <p:spPr>
          <a:xfrm>
            <a:off x="1500188" y="2110004"/>
            <a:ext cx="98535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מאפשר שיפור מיומנויות והטמעת הרגלים לפני יישום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מנטרל את הלחץ שקיים בכיתה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מעניק מרחב בטוח לביצוע התאמות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משקף פערים בין הבנה לבין ביצוע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1503501" y="4076296"/>
            <a:ext cx="9853500" cy="21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1270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‹التدريب يتيح ممارسة المهارات وترسيخ العادات قبل التطبيق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1270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‹يخفف من الضغط الموجود في الصف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1270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‹يوفّر مساحة آمنة لإجراء الملاءَمات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12700" rt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Char char="-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يعكس الفجوات بين الفهم والتنفيذ</a:t>
            </a:r>
            <a:r>
              <a:rPr b="0" i="0" lang="iw-IL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6931800" y="1009250"/>
            <a:ext cx="4422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iw-IL" sz="3000" u="none" cap="none" strike="noStrike">
                <a:solidFill>
                  <a:schemeClr val="dk1"/>
                </a:solidFill>
                <a:latin typeface="Alef"/>
                <a:ea typeface="Alef"/>
                <a:cs typeface="Alef"/>
                <a:sym typeface="Alef"/>
              </a:rPr>
              <a:t>תרגול - לשם מה?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 txBox="1"/>
          <p:nvPr/>
        </p:nvSpPr>
        <p:spPr>
          <a:xfrm>
            <a:off x="6931800" y="1009250"/>
            <a:ext cx="4422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iw-IL" sz="3000" u="none" cap="none" strike="noStrike">
                <a:solidFill>
                  <a:schemeClr val="dk1"/>
                </a:solidFill>
                <a:latin typeface="Alef"/>
                <a:ea typeface="Alef"/>
                <a:cs typeface="Alef"/>
                <a:sym typeface="Alef"/>
              </a:rPr>
              <a:t>כללי אתיקה</a:t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1500188" y="2110004"/>
            <a:ext cx="98535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AutoNum type="arabicPeriod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אנו צופות במקרה המצולם על מנת ללמוד על ההנחייה של עצמנו ולא כדי לבקר הנחייה של אחרות.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AutoNum type="arabicPeriod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אנו עוסקות בהנחייה ובלמידה ולא באנשים הספציפיים שבסרט.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AutoNum type="arabicPeriod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אנו מבינות שהקטע הנצפה הוא חלק מהקשר רחב יותר.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AutoNum type="arabicPeriod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אנו מניחות כי המנחה והמורה המובילה פועלות בהיגיון, ואם לא ירדנו לסוף דעתם נעשה מאמץ נוסף להבינם.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AutoNum type="arabicPeriod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המנחה המצולמת נוכחת, איננו אומרות דבר שעשוי לפגוע בה.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  <a:p>
            <a:pPr indent="-381000" lvl="0" marL="45720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lef"/>
              <a:buAutoNum type="arabicPeriod"/>
            </a:pPr>
            <a:r>
              <a:rPr b="0" i="0" lang="iw-IL" sz="2400" u="none" cap="none" strike="noStrike">
                <a:solidFill>
                  <a:srgbClr val="000000"/>
                </a:solidFill>
                <a:latin typeface="Alef"/>
                <a:ea typeface="Alef"/>
                <a:cs typeface="Alef"/>
                <a:sym typeface="Alef"/>
              </a:rPr>
              <a:t>כל הנאמר בינינו ביחס להתנסות נשאר במפגש הלמידה.</a:t>
            </a:r>
            <a:endParaRPr b="0" i="0" sz="2400" u="none" cap="none" strike="noStrike">
              <a:solidFill>
                <a:srgbClr val="000000"/>
              </a:solidFill>
              <a:latin typeface="Alef"/>
              <a:ea typeface="Alef"/>
              <a:cs typeface="Alef"/>
              <a:sym typeface="Ale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22698" y="944467"/>
            <a:ext cx="1598246" cy="159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2396510" y="1156460"/>
            <a:ext cx="6894000" cy="14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w-IL" sz="25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רפלקציה  تأمل</a:t>
            </a:r>
            <a:endParaRPr b="1" i="0" sz="2500" u="none" cap="none" strike="noStrike">
              <a:solidFill>
                <a:srgbClr val="156082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4F5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מה עדיין מסתובב אצלי? ما الذي ما زال يدور في ذهني؟</a:t>
            </a:r>
            <a:endParaRPr b="0" i="0" sz="1800" u="none" cap="none" strike="noStrike">
              <a:solidFill>
                <a:srgbClr val="156082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156082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רעיון / שאלה שאני לוקחת איתי - فكرة / سؤال آخذه معي</a:t>
            </a:r>
            <a:endParaRPr b="0" i="0" sz="1800" u="none" cap="none" strike="noStrike">
              <a:solidFill>
                <a:srgbClr val="156082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134F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77459" y="4077778"/>
            <a:ext cx="1645325" cy="164631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 txBox="1"/>
          <p:nvPr/>
        </p:nvSpPr>
        <p:spPr>
          <a:xfrm>
            <a:off x="2342810" y="4980333"/>
            <a:ext cx="6947700" cy="8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שלושה דברים שאני לוקחת איתי, על האופן שבו למדנו בימי הלמידה</a:t>
            </a:r>
            <a:endParaRPr b="0" i="0" sz="1800" u="none" cap="none" strike="noStrike">
              <a:solidFill>
                <a:srgbClr val="156082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ثلاثة أمور آخذها معي عن الطريقة التي تعلّمنا بها خلال أيّام التعلّم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iw-IL" sz="16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600" u="none" cap="none" strike="noStrik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773046">
            <a:off x="9598693" y="2873546"/>
            <a:ext cx="2116349" cy="111092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 txBox="1"/>
          <p:nvPr/>
        </p:nvSpPr>
        <p:spPr>
          <a:xfrm>
            <a:off x="2342810" y="3214795"/>
            <a:ext cx="69477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מה התיישב אצלי? ما الذي اتّضح لي؟</a:t>
            </a:r>
            <a:endParaRPr b="1" i="0" sz="1800" u="none" cap="none" strike="noStrike">
              <a:solidFill>
                <a:srgbClr val="156082"/>
              </a:solidFill>
              <a:latin typeface="Assistant"/>
              <a:ea typeface="Assistant"/>
              <a:cs typeface="Assistant"/>
              <a:sym typeface="Assistant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134F5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מה התבהר לי או התחברתי אליו בעקבות הסדנה/ההרצאה?</a:t>
            </a:r>
            <a:br>
              <a:rPr b="0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</a:br>
            <a:r>
              <a:rPr b="0" i="0" lang="iw-IL" sz="1800" u="none" cap="none" strike="noStrike">
                <a:solidFill>
                  <a:srgbClr val="156082"/>
                </a:solidFill>
                <a:latin typeface="Assistant"/>
                <a:ea typeface="Assistant"/>
                <a:cs typeface="Assistant"/>
                <a:sym typeface="Assistant"/>
              </a:rPr>
              <a:t>ما الذي لامسني أو أصبح أوضح لي إثر الورشة/المحاضرة؟   </a:t>
            </a:r>
            <a:endParaRPr b="0" i="0" sz="1800" u="none" cap="none" strike="noStrike">
              <a:solidFill>
                <a:srgbClr val="156082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ערכת נושא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